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 id="273" r:id="rId35"/>
    <p:sldId id="274" r:id="rId36"/>
    <p:sldId id="275" r:id="rId37"/>
    <p:sldId id="276" r:id="rId38"/>
    <p:sldId id="277" r:id="rId39"/>
    <p:sldId id="278" r:id="rId40"/>
    <p:sldId id="279" r:id="rId41"/>
    <p:sldId id="280" r:id="rId42"/>
    <p:sldId id="281" r:id="rId43"/>
    <p:sldId id="282" r:id="rId44"/>
    <p:sldId id="283" r:id="rId45"/>
    <p:sldId id="284" r:id="rId4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lear Sans" charset="1" panose="020B0503030202020304"/>
      <p:regular r:id="rId10"/>
    </p:embeddedFont>
    <p:embeddedFont>
      <p:font typeface="Clear Sans Bold" charset="1" panose="020B0803030202020304"/>
      <p:regular r:id="rId11"/>
    </p:embeddedFont>
    <p:embeddedFont>
      <p:font typeface="Clear Sans Italics" charset="1" panose="020B0503030202090304"/>
      <p:regular r:id="rId12"/>
    </p:embeddedFont>
    <p:embeddedFont>
      <p:font typeface="Clear Sans Bold Italics" charset="1" panose="020B0803030202090304"/>
      <p:regular r:id="rId13"/>
    </p:embeddedFont>
    <p:embeddedFont>
      <p:font typeface="Clear Sans Thin" charset="1" panose="020B0203030202020304"/>
      <p:regular r:id="rId14"/>
    </p:embeddedFont>
    <p:embeddedFont>
      <p:font typeface="Clear Sans Light" charset="1" panose="020B0303030202020304"/>
      <p:regular r:id="rId15"/>
    </p:embeddedFont>
    <p:embeddedFont>
      <p:font typeface="Clear Sans Medium" charset="1" panose="020B0603030202020304"/>
      <p:regular r:id="rId16"/>
    </p:embeddedFont>
    <p:embeddedFont>
      <p:font typeface="Clear Sans Medium Italics" charset="1" panose="020B0603030202090304"/>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28" Target="slides/slide11.xml" Type="http://schemas.openxmlformats.org/officeDocument/2006/relationships/slide"/><Relationship Id="rId29" Target="slides/slide12.xml" Type="http://schemas.openxmlformats.org/officeDocument/2006/relationships/slide"/><Relationship Id="rId3" Target="viewProps.xml" Type="http://schemas.openxmlformats.org/officeDocument/2006/relationships/viewProps"/><Relationship Id="rId30" Target="slides/slide13.xml" Type="http://schemas.openxmlformats.org/officeDocument/2006/relationships/slide"/><Relationship Id="rId31" Target="slides/slide14.xml" Type="http://schemas.openxmlformats.org/officeDocument/2006/relationships/slide"/><Relationship Id="rId32" Target="slides/slide15.xml" Type="http://schemas.openxmlformats.org/officeDocument/2006/relationships/slide"/><Relationship Id="rId33" Target="slides/slide16.xml" Type="http://schemas.openxmlformats.org/officeDocument/2006/relationships/slide"/><Relationship Id="rId34" Target="slides/slide17.xml" Type="http://schemas.openxmlformats.org/officeDocument/2006/relationships/slide"/><Relationship Id="rId35" Target="slides/slide18.xml" Type="http://schemas.openxmlformats.org/officeDocument/2006/relationships/slide"/><Relationship Id="rId36" Target="slides/slide19.xml" Type="http://schemas.openxmlformats.org/officeDocument/2006/relationships/slide"/><Relationship Id="rId37" Target="slides/slide20.xml" Type="http://schemas.openxmlformats.org/officeDocument/2006/relationships/slide"/><Relationship Id="rId38" Target="slides/slide21.xml" Type="http://schemas.openxmlformats.org/officeDocument/2006/relationships/slide"/><Relationship Id="rId39" Target="slides/slide22.xml" Type="http://schemas.openxmlformats.org/officeDocument/2006/relationships/slide"/><Relationship Id="rId4" Target="theme/theme1.xml" Type="http://schemas.openxmlformats.org/officeDocument/2006/relationships/theme"/><Relationship Id="rId40" Target="slides/slide23.xml" Type="http://schemas.openxmlformats.org/officeDocument/2006/relationships/slide"/><Relationship Id="rId41" Target="slides/slide24.xml" Type="http://schemas.openxmlformats.org/officeDocument/2006/relationships/slide"/><Relationship Id="rId42" Target="slides/slide25.xml" Type="http://schemas.openxmlformats.org/officeDocument/2006/relationships/slide"/><Relationship Id="rId43" Target="slides/slide26.xml" Type="http://schemas.openxmlformats.org/officeDocument/2006/relationships/slide"/><Relationship Id="rId44" Target="slides/slide27.xml" Type="http://schemas.openxmlformats.org/officeDocument/2006/relationships/slide"/><Relationship Id="rId45" Target="slides/slide28.xml" Type="http://schemas.openxmlformats.org/officeDocument/2006/relationships/slide"/><Relationship Id="rId46" Target="slides/slide29.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1.gif"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1.gif"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1.gif"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gif"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gif"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gif"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svg" Type="http://schemas.openxmlformats.org/officeDocument/2006/relationships/image"/><Relationship Id="rId12" Target="../media/image33.png" Type="http://schemas.openxmlformats.org/officeDocument/2006/relationships/image"/><Relationship Id="rId13" Target="../media/image34.sv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jpe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gif" Type="http://schemas.openxmlformats.org/officeDocument/2006/relationships/image"/><Relationship Id="rId3" Target="../media/image22.gif"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gif" Type="http://schemas.openxmlformats.org/officeDocument/2006/relationships/image"/><Relationship Id="rId3" Target="../media/image22.gif"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gif" Type="http://schemas.openxmlformats.org/officeDocument/2006/relationships/image"/><Relationship Id="rId3" Target="../media/image22.gif"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gif" Type="http://schemas.openxmlformats.org/officeDocument/2006/relationships/image"/><Relationship Id="rId3" Target="../media/image22.gif"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gif"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gif"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gif"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gif"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gif"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TextBox 2" id="2"/>
          <p:cNvSpPr txBox="true"/>
          <p:nvPr/>
        </p:nvSpPr>
        <p:spPr>
          <a:xfrm rot="0">
            <a:off x="7938476" y="1171575"/>
            <a:ext cx="6105040" cy="1069976"/>
          </a:xfrm>
          <a:prstGeom prst="rect">
            <a:avLst/>
          </a:prstGeom>
        </p:spPr>
        <p:txBody>
          <a:bodyPr anchor="t" rtlCol="false" tIns="0" lIns="0" bIns="0" rIns="0">
            <a:spAutoFit/>
          </a:bodyPr>
          <a:lstStyle/>
          <a:p>
            <a:pPr>
              <a:lnSpc>
                <a:spcPts val="8000"/>
              </a:lnSpc>
            </a:pPr>
            <a:r>
              <a:rPr lang="en-US" sz="8000">
                <a:solidFill>
                  <a:srgbClr val="F7B4A7"/>
                </a:solidFill>
                <a:latin typeface="Clear Sans Bold"/>
              </a:rPr>
              <a:t>FILE SISTEM</a:t>
            </a:r>
          </a:p>
        </p:txBody>
      </p:sp>
      <p:sp>
        <p:nvSpPr>
          <p:cNvPr name="Freeform 3" id="3"/>
          <p:cNvSpPr/>
          <p:nvPr/>
        </p:nvSpPr>
        <p:spPr>
          <a:xfrm flipH="false" flipV="false" rot="0">
            <a:off x="1182834" y="-1921745"/>
            <a:ext cx="6755642" cy="4114800"/>
          </a:xfrm>
          <a:custGeom>
            <a:avLst/>
            <a:gdLst/>
            <a:ahLst/>
            <a:cxnLst/>
            <a:rect r="r" b="b" t="t" l="l"/>
            <a:pathLst>
              <a:path h="4114800" w="6755642">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68217" y="2627579"/>
            <a:ext cx="5357753" cy="5591583"/>
          </a:xfrm>
          <a:custGeom>
            <a:avLst/>
            <a:gdLst/>
            <a:ahLst/>
            <a:cxnLst/>
            <a:rect r="r" b="b" t="t" l="l"/>
            <a:pathLst>
              <a:path h="5591583" w="5357753">
                <a:moveTo>
                  <a:pt x="5357753" y="0"/>
                </a:moveTo>
                <a:lnTo>
                  <a:pt x="0" y="0"/>
                </a:lnTo>
                <a:lnTo>
                  <a:pt x="0" y="5591583"/>
                </a:lnTo>
                <a:lnTo>
                  <a:pt x="5357753" y="5591583"/>
                </a:lnTo>
                <a:lnTo>
                  <a:pt x="535775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0" y="6672158"/>
            <a:ext cx="1194327" cy="2586142"/>
          </a:xfrm>
          <a:custGeom>
            <a:avLst/>
            <a:gdLst/>
            <a:ahLst/>
            <a:cxnLst/>
            <a:rect r="r" b="b" t="t" l="l"/>
            <a:pathLst>
              <a:path h="2586142" w="1194327">
                <a:moveTo>
                  <a:pt x="0" y="0"/>
                </a:moveTo>
                <a:lnTo>
                  <a:pt x="1194327" y="0"/>
                </a:lnTo>
                <a:lnTo>
                  <a:pt x="1194327" y="2586142"/>
                </a:lnTo>
                <a:lnTo>
                  <a:pt x="0" y="25861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947148" y="1264426"/>
            <a:ext cx="3144039" cy="2440918"/>
          </a:xfrm>
          <a:custGeom>
            <a:avLst/>
            <a:gdLst/>
            <a:ahLst/>
            <a:cxnLst/>
            <a:rect r="r" b="b" t="t" l="l"/>
            <a:pathLst>
              <a:path h="2440918" w="3144039">
                <a:moveTo>
                  <a:pt x="0" y="0"/>
                </a:moveTo>
                <a:lnTo>
                  <a:pt x="3144040" y="0"/>
                </a:lnTo>
                <a:lnTo>
                  <a:pt x="3144040" y="2440918"/>
                </a:lnTo>
                <a:lnTo>
                  <a:pt x="0" y="24409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814926" y="7545331"/>
            <a:ext cx="3486358" cy="4114800"/>
          </a:xfrm>
          <a:custGeom>
            <a:avLst/>
            <a:gdLst/>
            <a:ahLst/>
            <a:cxnLst/>
            <a:rect r="r" b="b" t="t" l="l"/>
            <a:pathLst>
              <a:path h="4114800" w="3486358">
                <a:moveTo>
                  <a:pt x="0" y="0"/>
                </a:moveTo>
                <a:lnTo>
                  <a:pt x="3486358" y="0"/>
                </a:lnTo>
                <a:lnTo>
                  <a:pt x="3486358"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5795110" y="3441172"/>
            <a:ext cx="5925292" cy="4780915"/>
          </a:xfrm>
          <a:prstGeom prst="rect">
            <a:avLst/>
          </a:prstGeom>
        </p:spPr>
        <p:txBody>
          <a:bodyPr anchor="t" rtlCol="false" tIns="0" lIns="0" bIns="0" rIns="0">
            <a:spAutoFit/>
          </a:bodyPr>
          <a:lstStyle/>
          <a:p>
            <a:pPr>
              <a:lnSpc>
                <a:spcPts val="4759"/>
              </a:lnSpc>
            </a:pPr>
            <a:r>
              <a:rPr lang="en-US" sz="3399">
                <a:solidFill>
                  <a:srgbClr val="94DDDE"/>
                </a:solidFill>
                <a:latin typeface="Clear Sans"/>
              </a:rPr>
              <a:t>Delariska.A </a:t>
            </a:r>
          </a:p>
          <a:p>
            <a:pPr>
              <a:lnSpc>
                <a:spcPts val="4759"/>
              </a:lnSpc>
            </a:pPr>
            <a:r>
              <a:rPr lang="en-US" sz="3399">
                <a:solidFill>
                  <a:srgbClr val="94DDDE"/>
                </a:solidFill>
                <a:latin typeface="Clear Sans"/>
              </a:rPr>
              <a:t>(2210010352)</a:t>
            </a:r>
          </a:p>
          <a:p>
            <a:pPr>
              <a:lnSpc>
                <a:spcPts val="4759"/>
              </a:lnSpc>
            </a:pPr>
            <a:r>
              <a:rPr lang="en-US" sz="3399">
                <a:solidFill>
                  <a:srgbClr val="94DDDE"/>
                </a:solidFill>
                <a:latin typeface="Clear Sans"/>
              </a:rPr>
              <a:t>Muhammad Najmy Wardhana (2210010212)</a:t>
            </a:r>
          </a:p>
          <a:p>
            <a:pPr>
              <a:lnSpc>
                <a:spcPts val="4759"/>
              </a:lnSpc>
            </a:pPr>
            <a:r>
              <a:rPr lang="en-US" sz="3399">
                <a:solidFill>
                  <a:srgbClr val="94DDDE"/>
                </a:solidFill>
                <a:latin typeface="Clear Sans"/>
              </a:rPr>
              <a:t>Muhammad Junaidi</a:t>
            </a:r>
          </a:p>
          <a:p>
            <a:pPr>
              <a:lnSpc>
                <a:spcPts val="4759"/>
              </a:lnSpc>
            </a:pPr>
            <a:r>
              <a:rPr lang="en-US" sz="3399">
                <a:solidFill>
                  <a:srgbClr val="94DDDE"/>
                </a:solidFill>
                <a:latin typeface="Clear Sans"/>
              </a:rPr>
              <a:t>(2210010097)</a:t>
            </a:r>
          </a:p>
          <a:p>
            <a:pPr>
              <a:lnSpc>
                <a:spcPts val="4759"/>
              </a:lnSpc>
            </a:pPr>
            <a:r>
              <a:rPr lang="en-US" sz="3399">
                <a:solidFill>
                  <a:srgbClr val="94DDDE"/>
                </a:solidFill>
                <a:latin typeface="Clear Sans"/>
              </a:rPr>
              <a:t>Billy Ayie Habibi</a:t>
            </a:r>
          </a:p>
          <a:p>
            <a:pPr>
              <a:lnSpc>
                <a:spcPts val="4759"/>
              </a:lnSpc>
            </a:pPr>
            <a:r>
              <a:rPr lang="en-US" sz="3399">
                <a:solidFill>
                  <a:srgbClr val="94DDDE"/>
                </a:solidFill>
                <a:latin typeface="Clear Sans"/>
              </a:rPr>
              <a:t>(2210010469)</a:t>
            </a:r>
          </a:p>
        </p:txBody>
      </p:sp>
      <p:sp>
        <p:nvSpPr>
          <p:cNvPr name="TextBox 9" id="9"/>
          <p:cNvSpPr txBox="true"/>
          <p:nvPr/>
        </p:nvSpPr>
        <p:spPr>
          <a:xfrm rot="0">
            <a:off x="11989541" y="2817762"/>
            <a:ext cx="5925292" cy="6581140"/>
          </a:xfrm>
          <a:prstGeom prst="rect">
            <a:avLst/>
          </a:prstGeom>
        </p:spPr>
        <p:txBody>
          <a:bodyPr anchor="t" rtlCol="false" tIns="0" lIns="0" bIns="0" rIns="0">
            <a:spAutoFit/>
          </a:bodyPr>
          <a:lstStyle/>
          <a:p>
            <a:pPr>
              <a:lnSpc>
                <a:spcPts val="4759"/>
              </a:lnSpc>
            </a:pPr>
          </a:p>
          <a:p>
            <a:pPr>
              <a:lnSpc>
                <a:spcPts val="4759"/>
              </a:lnSpc>
            </a:pPr>
            <a:r>
              <a:rPr lang="en-US" sz="3399">
                <a:solidFill>
                  <a:srgbClr val="94DDDE"/>
                </a:solidFill>
                <a:latin typeface="Clear Sans"/>
              </a:rPr>
              <a:t>Muhammad Hamid Hasan</a:t>
            </a:r>
          </a:p>
          <a:p>
            <a:pPr>
              <a:lnSpc>
                <a:spcPts val="4759"/>
              </a:lnSpc>
            </a:pPr>
            <a:r>
              <a:rPr lang="en-US" sz="3399">
                <a:solidFill>
                  <a:srgbClr val="94DDDE"/>
                </a:solidFill>
                <a:latin typeface="Clear Sans"/>
              </a:rPr>
              <a:t>(2210010373)</a:t>
            </a:r>
          </a:p>
          <a:p>
            <a:pPr>
              <a:lnSpc>
                <a:spcPts val="4759"/>
              </a:lnSpc>
            </a:pPr>
            <a:r>
              <a:rPr lang="en-US" sz="3399">
                <a:solidFill>
                  <a:srgbClr val="94DDDE"/>
                </a:solidFill>
                <a:latin typeface="Clear Sans"/>
              </a:rPr>
              <a:t>Ahmad Gilang Zily Waningpati</a:t>
            </a:r>
          </a:p>
          <a:p>
            <a:pPr>
              <a:lnSpc>
                <a:spcPts val="4759"/>
              </a:lnSpc>
            </a:pPr>
            <a:r>
              <a:rPr lang="en-US" sz="3399">
                <a:solidFill>
                  <a:srgbClr val="94DDDE"/>
                </a:solidFill>
                <a:latin typeface="Clear Sans"/>
              </a:rPr>
              <a:t>(2210010328)</a:t>
            </a:r>
          </a:p>
          <a:p>
            <a:pPr>
              <a:lnSpc>
                <a:spcPts val="4759"/>
              </a:lnSpc>
            </a:pPr>
            <a:r>
              <a:rPr lang="en-US" sz="3399">
                <a:solidFill>
                  <a:srgbClr val="94DDDE"/>
                </a:solidFill>
                <a:latin typeface="Clear Sans"/>
              </a:rPr>
              <a:t>Muhammad Ridho</a:t>
            </a:r>
          </a:p>
          <a:p>
            <a:pPr>
              <a:lnSpc>
                <a:spcPts val="4759"/>
              </a:lnSpc>
            </a:pPr>
            <a:r>
              <a:rPr lang="en-US" sz="3399">
                <a:solidFill>
                  <a:srgbClr val="94DDDE"/>
                </a:solidFill>
                <a:latin typeface="Clear Sans"/>
              </a:rPr>
              <a:t>(2210010618)</a:t>
            </a:r>
          </a:p>
          <a:p>
            <a:pPr>
              <a:lnSpc>
                <a:spcPts val="4759"/>
              </a:lnSpc>
            </a:pPr>
            <a:r>
              <a:rPr lang="en-US" sz="3399">
                <a:solidFill>
                  <a:srgbClr val="94DDDE"/>
                </a:solidFill>
                <a:latin typeface="Clear Sans"/>
              </a:rPr>
              <a:t>M. Zainudin Mansyur</a:t>
            </a:r>
          </a:p>
          <a:p>
            <a:pPr>
              <a:lnSpc>
                <a:spcPts val="4759"/>
              </a:lnSpc>
            </a:pPr>
            <a:r>
              <a:rPr lang="en-US" sz="3399">
                <a:solidFill>
                  <a:srgbClr val="94DDDE"/>
                </a:solidFill>
                <a:latin typeface="Clear Sans"/>
              </a:rPr>
              <a:t>(2210010587)</a:t>
            </a:r>
          </a:p>
          <a:p>
            <a:pPr>
              <a:lnSpc>
                <a:spcPts val="4759"/>
              </a:lnSpc>
            </a:pPr>
          </a:p>
          <a:p>
            <a:pPr>
              <a:lnSpc>
                <a:spcPts val="4759"/>
              </a:lnSpc>
            </a:pPr>
          </a:p>
        </p:txBody>
      </p:sp>
      <p:sp>
        <p:nvSpPr>
          <p:cNvPr name="TextBox 10" id="10"/>
          <p:cNvSpPr txBox="true"/>
          <p:nvPr/>
        </p:nvSpPr>
        <p:spPr>
          <a:xfrm rot="0">
            <a:off x="9758429" y="2304047"/>
            <a:ext cx="2465134" cy="580390"/>
          </a:xfrm>
          <a:prstGeom prst="rect">
            <a:avLst/>
          </a:prstGeom>
        </p:spPr>
        <p:txBody>
          <a:bodyPr anchor="t" rtlCol="false" tIns="0" lIns="0" bIns="0" rIns="0">
            <a:spAutoFit/>
          </a:bodyPr>
          <a:lstStyle/>
          <a:p>
            <a:pPr>
              <a:lnSpc>
                <a:spcPts val="4759"/>
              </a:lnSpc>
            </a:pPr>
            <a:r>
              <a:rPr lang="en-US" sz="3399">
                <a:solidFill>
                  <a:srgbClr val="94DDDE"/>
                </a:solidFill>
                <a:latin typeface="Clear Sans"/>
              </a:rPr>
              <a:t>Kelompok 3</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6912767" cy="10287000"/>
          </a:xfrm>
          <a:custGeom>
            <a:avLst/>
            <a:gdLst/>
            <a:ahLst/>
            <a:cxnLst/>
            <a:rect r="r" b="b" t="t" l="l"/>
            <a:pathLst>
              <a:path h="10287000" w="6912767">
                <a:moveTo>
                  <a:pt x="0" y="0"/>
                </a:moveTo>
                <a:lnTo>
                  <a:pt x="6912767" y="0"/>
                </a:lnTo>
                <a:lnTo>
                  <a:pt x="6912767" y="10287000"/>
                </a:lnTo>
                <a:lnTo>
                  <a:pt x="0" y="10287000"/>
                </a:lnTo>
                <a:lnTo>
                  <a:pt x="0" y="0"/>
                </a:lnTo>
                <a:close/>
              </a:path>
            </a:pathLst>
          </a:custGeom>
          <a:blipFill>
            <a:blip r:embed="rId2"/>
            <a:stretch>
              <a:fillRect l="-26224" t="0" r="-96992" b="0"/>
            </a:stretch>
          </a:blipFill>
        </p:spPr>
      </p:sp>
      <p:pic>
        <p:nvPicPr>
          <p:cNvPr name="Picture 3" id="3"/>
          <p:cNvPicPr>
            <a:picLocks noChangeAspect="true"/>
          </p:cNvPicPr>
          <p:nvPr/>
        </p:nvPicPr>
        <p:blipFill>
          <a:blip r:embed="rId3"/>
          <a:srcRect l="0" t="0" r="0" b="0"/>
          <a:stretch>
            <a:fillRect/>
          </a:stretch>
        </p:blipFill>
        <p:spPr>
          <a:xfrm flipH="false" flipV="false" rot="0">
            <a:off x="13129228" y="8250993"/>
            <a:ext cx="5158772" cy="2373035"/>
          </a:xfrm>
          <a:prstGeom prst="rect">
            <a:avLst/>
          </a:prstGeom>
        </p:spPr>
      </p:pic>
      <p:grpSp>
        <p:nvGrpSpPr>
          <p:cNvPr name="Group 4" id="4"/>
          <p:cNvGrpSpPr/>
          <p:nvPr/>
        </p:nvGrpSpPr>
        <p:grpSpPr>
          <a:xfrm rot="0">
            <a:off x="8097063" y="2531580"/>
            <a:ext cx="9162237" cy="5223839"/>
            <a:chOff x="0" y="0"/>
            <a:chExt cx="12216316" cy="6965119"/>
          </a:xfrm>
        </p:grpSpPr>
        <p:sp>
          <p:nvSpPr>
            <p:cNvPr name="TextBox 5" id="5"/>
            <p:cNvSpPr txBox="true"/>
            <p:nvPr/>
          </p:nvSpPr>
          <p:spPr>
            <a:xfrm rot="0">
              <a:off x="0" y="85725"/>
              <a:ext cx="12216316" cy="1207135"/>
            </a:xfrm>
            <a:prstGeom prst="rect">
              <a:avLst/>
            </a:prstGeom>
          </p:spPr>
          <p:txBody>
            <a:bodyPr anchor="t" rtlCol="false" tIns="0" lIns="0" bIns="0" rIns="0">
              <a:spAutoFit/>
            </a:bodyPr>
            <a:lstStyle/>
            <a:p>
              <a:pPr>
                <a:lnSpc>
                  <a:spcPts val="6719"/>
                </a:lnSpc>
              </a:pPr>
              <a:r>
                <a:rPr lang="en-US" sz="6399">
                  <a:solidFill>
                    <a:srgbClr val="2B4B82"/>
                  </a:solidFill>
                  <a:latin typeface="Clear Sans Bold"/>
                </a:rPr>
                <a:t>Mekanisme Akses File</a:t>
              </a:r>
            </a:p>
          </p:txBody>
        </p:sp>
        <p:sp>
          <p:nvSpPr>
            <p:cNvPr name="TextBox 6" id="6"/>
            <p:cNvSpPr txBox="true"/>
            <p:nvPr/>
          </p:nvSpPr>
          <p:spPr>
            <a:xfrm rot="0">
              <a:off x="0" y="1928783"/>
              <a:ext cx="12216316" cy="2016337"/>
            </a:xfrm>
            <a:prstGeom prst="rect">
              <a:avLst/>
            </a:prstGeom>
          </p:spPr>
          <p:txBody>
            <a:bodyPr anchor="t" rtlCol="false" tIns="0" lIns="0" bIns="0" rIns="0">
              <a:spAutoFit/>
            </a:bodyPr>
            <a:lstStyle/>
            <a:p>
              <a:pPr>
                <a:lnSpc>
                  <a:spcPts val="4060"/>
                </a:lnSpc>
              </a:pPr>
              <a:r>
                <a:rPr lang="en-US" sz="2900">
                  <a:solidFill>
                    <a:srgbClr val="2B4B82"/>
                  </a:solidFill>
                  <a:latin typeface="Clear Sans"/>
                </a:rPr>
                <a:t>MEKANISME AKSES FILE MENGACU PADA CARA DI MANA CATATAN FILE DAPAT DIAKSES. ADA BEBERAPA CARA UNTUK MENGAKSES FILE, YAITU:</a:t>
              </a:r>
            </a:p>
          </p:txBody>
        </p:sp>
        <p:sp>
          <p:nvSpPr>
            <p:cNvPr name="TextBox 7" id="7"/>
            <p:cNvSpPr txBox="true"/>
            <p:nvPr/>
          </p:nvSpPr>
          <p:spPr>
            <a:xfrm rot="0">
              <a:off x="0" y="4763574"/>
              <a:ext cx="12216316" cy="2201545"/>
            </a:xfrm>
            <a:prstGeom prst="rect">
              <a:avLst/>
            </a:prstGeom>
          </p:spPr>
          <p:txBody>
            <a:bodyPr anchor="t" rtlCol="false" tIns="0" lIns="0" bIns="0" rIns="0">
              <a:spAutoFit/>
            </a:bodyPr>
            <a:lstStyle/>
            <a:p>
              <a:pPr>
                <a:lnSpc>
                  <a:spcPts val="3359"/>
                </a:lnSpc>
              </a:pPr>
              <a:r>
                <a:rPr lang="en-US" sz="2400">
                  <a:solidFill>
                    <a:srgbClr val="2B4B82"/>
                  </a:solidFill>
                  <a:latin typeface="Clear Sans"/>
                </a:rPr>
                <a:t> 1. Akses berurutan / sekuensial.</a:t>
              </a:r>
            </a:p>
            <a:p>
              <a:pPr>
                <a:lnSpc>
                  <a:spcPts val="3359"/>
                </a:lnSpc>
              </a:pPr>
              <a:r>
                <a:rPr lang="en-US" sz="2400">
                  <a:solidFill>
                    <a:srgbClr val="2B4B82"/>
                  </a:solidFill>
                  <a:latin typeface="Clear Sans"/>
                </a:rPr>
                <a:t> 2. Akses langsung / acak.</a:t>
              </a:r>
            </a:p>
            <a:p>
              <a:pPr>
                <a:lnSpc>
                  <a:spcPts val="3359"/>
                </a:lnSpc>
              </a:pPr>
              <a:r>
                <a:rPr lang="en-US" sz="2400">
                  <a:solidFill>
                    <a:srgbClr val="2B4B82"/>
                  </a:solidFill>
                  <a:latin typeface="Clear Sans"/>
                </a:rPr>
                <a:t> 3. Akses berurutan yang diindeks.</a:t>
              </a:r>
            </a:p>
            <a:p>
              <a:pPr>
                <a:lnSpc>
                  <a:spcPts val="3359"/>
                </a:lnSpc>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6912767" cy="10287000"/>
          </a:xfrm>
          <a:custGeom>
            <a:avLst/>
            <a:gdLst/>
            <a:ahLst/>
            <a:cxnLst/>
            <a:rect r="r" b="b" t="t" l="l"/>
            <a:pathLst>
              <a:path h="10287000" w="6912767">
                <a:moveTo>
                  <a:pt x="0" y="0"/>
                </a:moveTo>
                <a:lnTo>
                  <a:pt x="6912767" y="0"/>
                </a:lnTo>
                <a:lnTo>
                  <a:pt x="6912767" y="10287000"/>
                </a:lnTo>
                <a:lnTo>
                  <a:pt x="0" y="10287000"/>
                </a:lnTo>
                <a:lnTo>
                  <a:pt x="0" y="0"/>
                </a:lnTo>
                <a:close/>
              </a:path>
            </a:pathLst>
          </a:custGeom>
          <a:blipFill>
            <a:blip r:embed="rId2"/>
            <a:stretch>
              <a:fillRect l="-26224" t="0" r="-96992" b="0"/>
            </a:stretch>
          </a:blipFill>
        </p:spPr>
      </p:sp>
      <p:grpSp>
        <p:nvGrpSpPr>
          <p:cNvPr name="Group 3" id="3"/>
          <p:cNvGrpSpPr/>
          <p:nvPr/>
        </p:nvGrpSpPr>
        <p:grpSpPr>
          <a:xfrm rot="0">
            <a:off x="8097063" y="1240943"/>
            <a:ext cx="9162237" cy="7805114"/>
            <a:chOff x="0" y="0"/>
            <a:chExt cx="12216316" cy="10406819"/>
          </a:xfrm>
        </p:grpSpPr>
        <p:sp>
          <p:nvSpPr>
            <p:cNvPr name="TextBox 4" id="4"/>
            <p:cNvSpPr txBox="true"/>
            <p:nvPr/>
          </p:nvSpPr>
          <p:spPr>
            <a:xfrm rot="0">
              <a:off x="0" y="85725"/>
              <a:ext cx="12216316" cy="2337435"/>
            </a:xfrm>
            <a:prstGeom prst="rect">
              <a:avLst/>
            </a:prstGeom>
          </p:spPr>
          <p:txBody>
            <a:bodyPr anchor="t" rtlCol="false" tIns="0" lIns="0" bIns="0" rIns="0">
              <a:spAutoFit/>
            </a:bodyPr>
            <a:lstStyle/>
            <a:p>
              <a:pPr>
                <a:lnSpc>
                  <a:spcPts val="6719"/>
                </a:lnSpc>
              </a:pPr>
              <a:r>
                <a:rPr lang="en-US" sz="6399">
                  <a:solidFill>
                    <a:srgbClr val="2B4B82"/>
                  </a:solidFill>
                  <a:latin typeface="Clear Sans Bold"/>
                </a:rPr>
                <a:t>Akses Berurutan </a:t>
              </a:r>
            </a:p>
            <a:p>
              <a:pPr>
                <a:lnSpc>
                  <a:spcPts val="6719"/>
                </a:lnSpc>
              </a:pPr>
              <a:r>
                <a:rPr lang="en-US" sz="6399">
                  <a:solidFill>
                    <a:srgbClr val="2B4B82"/>
                  </a:solidFill>
                  <a:latin typeface="Clear Sans Bold"/>
                </a:rPr>
                <a:t>/ sekuensial</a:t>
              </a:r>
            </a:p>
          </p:txBody>
        </p:sp>
        <p:sp>
          <p:nvSpPr>
            <p:cNvPr name="TextBox 5" id="5"/>
            <p:cNvSpPr txBox="true"/>
            <p:nvPr/>
          </p:nvSpPr>
          <p:spPr>
            <a:xfrm rot="0">
              <a:off x="0" y="3059083"/>
              <a:ext cx="12216316" cy="5445337"/>
            </a:xfrm>
            <a:prstGeom prst="rect">
              <a:avLst/>
            </a:prstGeom>
          </p:spPr>
          <p:txBody>
            <a:bodyPr anchor="t" rtlCol="false" tIns="0" lIns="0" bIns="0" rIns="0">
              <a:spAutoFit/>
            </a:bodyPr>
            <a:lstStyle/>
            <a:p>
              <a:pPr>
                <a:lnSpc>
                  <a:spcPts val="4060"/>
                </a:lnSpc>
              </a:pPr>
              <a:r>
                <a:rPr lang="en-US" sz="2900">
                  <a:solidFill>
                    <a:srgbClr val="2B4B82"/>
                  </a:solidFill>
                  <a:latin typeface="Clear Sans"/>
                </a:rPr>
                <a:t>AKSES SEKUENSIAL ADALAH BAHWA DI MANA CATATAN DIAKSES DALAM BEBERAPA URUTAN, YAITU, INFORMASI DALAM FILE DIPROSES SECARA BERURUTAN, SATU CATATAN SETELAH YANG LAIN. METODE AKSES INI ADALAH YANG PALING PRIMITIF. CONTOHNYA: COMPILER YANG BIASANYA MENGAKSES FILE DENGAN CARA INI.</a:t>
              </a:r>
            </a:p>
            <a:p>
              <a:pPr>
                <a:lnSpc>
                  <a:spcPts val="4060"/>
                </a:lnSpc>
              </a:pPr>
            </a:p>
          </p:txBody>
        </p:sp>
        <p:sp>
          <p:nvSpPr>
            <p:cNvPr name="TextBox 6" id="6"/>
            <p:cNvSpPr txBox="true"/>
            <p:nvPr/>
          </p:nvSpPr>
          <p:spPr>
            <a:xfrm rot="0">
              <a:off x="0" y="9322874"/>
              <a:ext cx="12216316" cy="1083945"/>
            </a:xfrm>
            <a:prstGeom prst="rect">
              <a:avLst/>
            </a:prstGeom>
          </p:spPr>
          <p:txBody>
            <a:bodyPr anchor="t" rtlCol="false" tIns="0" lIns="0" bIns="0" rIns="0">
              <a:spAutoFit/>
            </a:bodyPr>
            <a:lstStyle/>
            <a:p>
              <a:pPr>
                <a:lnSpc>
                  <a:spcPts val="3359"/>
                </a:lnSpc>
              </a:pPr>
              <a:r>
                <a:rPr lang="en-US" sz="2400">
                  <a:solidFill>
                    <a:srgbClr val="2B4B82"/>
                  </a:solidFill>
                  <a:latin typeface="Clear Sans"/>
                </a:rPr>
                <a:t> </a:t>
              </a:r>
            </a:p>
            <a:p>
              <a:pPr>
                <a:lnSpc>
                  <a:spcPts val="3359"/>
                </a:lnSpc>
              </a:pPr>
            </a:p>
          </p:txBody>
        </p:sp>
      </p:grpSp>
      <p:pic>
        <p:nvPicPr>
          <p:cNvPr name="Picture 7" id="7"/>
          <p:cNvPicPr>
            <a:picLocks noChangeAspect="true"/>
          </p:cNvPicPr>
          <p:nvPr/>
        </p:nvPicPr>
        <p:blipFill>
          <a:blip r:embed="rId3"/>
          <a:srcRect l="0" t="0" r="0" b="0"/>
          <a:stretch>
            <a:fillRect/>
          </a:stretch>
        </p:blipFill>
        <p:spPr>
          <a:xfrm flipH="false" flipV="false" rot="0">
            <a:off x="13129228" y="8250993"/>
            <a:ext cx="5158772" cy="2373035"/>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6912767" cy="10287000"/>
          </a:xfrm>
          <a:custGeom>
            <a:avLst/>
            <a:gdLst/>
            <a:ahLst/>
            <a:cxnLst/>
            <a:rect r="r" b="b" t="t" l="l"/>
            <a:pathLst>
              <a:path h="10287000" w="6912767">
                <a:moveTo>
                  <a:pt x="0" y="0"/>
                </a:moveTo>
                <a:lnTo>
                  <a:pt x="6912767" y="0"/>
                </a:lnTo>
                <a:lnTo>
                  <a:pt x="6912767" y="10287000"/>
                </a:lnTo>
                <a:lnTo>
                  <a:pt x="0" y="10287000"/>
                </a:lnTo>
                <a:lnTo>
                  <a:pt x="0" y="0"/>
                </a:lnTo>
                <a:close/>
              </a:path>
            </a:pathLst>
          </a:custGeom>
          <a:blipFill>
            <a:blip r:embed="rId2"/>
            <a:stretch>
              <a:fillRect l="-26224" t="0" r="-96992" b="0"/>
            </a:stretch>
          </a:blipFill>
        </p:spPr>
      </p:sp>
      <p:grpSp>
        <p:nvGrpSpPr>
          <p:cNvPr name="Group 3" id="3"/>
          <p:cNvGrpSpPr/>
          <p:nvPr/>
        </p:nvGrpSpPr>
        <p:grpSpPr>
          <a:xfrm rot="0">
            <a:off x="8097063" y="845655"/>
            <a:ext cx="9162237" cy="8595689"/>
            <a:chOff x="0" y="0"/>
            <a:chExt cx="12216316" cy="11460919"/>
          </a:xfrm>
        </p:grpSpPr>
        <p:sp>
          <p:nvSpPr>
            <p:cNvPr name="TextBox 4" id="4"/>
            <p:cNvSpPr txBox="true"/>
            <p:nvPr/>
          </p:nvSpPr>
          <p:spPr>
            <a:xfrm rot="0">
              <a:off x="0" y="85725"/>
              <a:ext cx="12216316" cy="1207135"/>
            </a:xfrm>
            <a:prstGeom prst="rect">
              <a:avLst/>
            </a:prstGeom>
          </p:spPr>
          <p:txBody>
            <a:bodyPr anchor="t" rtlCol="false" tIns="0" lIns="0" bIns="0" rIns="0">
              <a:spAutoFit/>
            </a:bodyPr>
            <a:lstStyle/>
            <a:p>
              <a:pPr>
                <a:lnSpc>
                  <a:spcPts val="6719"/>
                </a:lnSpc>
              </a:pPr>
              <a:r>
                <a:rPr lang="en-US" sz="6399">
                  <a:solidFill>
                    <a:srgbClr val="2B4B82"/>
                  </a:solidFill>
                  <a:latin typeface="Clear Sans Bold"/>
                </a:rPr>
                <a:t>Akses Langsung / Acak</a:t>
              </a:r>
            </a:p>
          </p:txBody>
        </p:sp>
        <p:sp>
          <p:nvSpPr>
            <p:cNvPr name="TextBox 5" id="5"/>
            <p:cNvSpPr txBox="true"/>
            <p:nvPr/>
          </p:nvSpPr>
          <p:spPr>
            <a:xfrm rot="0">
              <a:off x="0" y="1928783"/>
              <a:ext cx="12216316" cy="8188537"/>
            </a:xfrm>
            <a:prstGeom prst="rect">
              <a:avLst/>
            </a:prstGeom>
          </p:spPr>
          <p:txBody>
            <a:bodyPr anchor="t" rtlCol="false" tIns="0" lIns="0" bIns="0" rIns="0">
              <a:spAutoFit/>
            </a:bodyPr>
            <a:lstStyle/>
            <a:p>
              <a:pPr>
                <a:lnSpc>
                  <a:spcPts val="4060"/>
                </a:lnSpc>
              </a:pPr>
              <a:r>
                <a:rPr lang="en-US" sz="2900">
                  <a:solidFill>
                    <a:srgbClr val="2B4B82"/>
                  </a:solidFill>
                  <a:latin typeface="Clear Sans"/>
                </a:rPr>
                <a:t>A. ORGANISASI FILE AKSES ACAK MENYEDIAKAN, MENGAKSES CATATAN SECARA LANGSUNG.</a:t>
              </a:r>
            </a:p>
            <a:p>
              <a:pPr>
                <a:lnSpc>
                  <a:spcPts val="4060"/>
                </a:lnSpc>
              </a:pPr>
            </a:p>
            <a:p>
              <a:pPr>
                <a:lnSpc>
                  <a:spcPts val="4060"/>
                </a:lnSpc>
              </a:pPr>
              <a:r>
                <a:rPr lang="en-US" sz="2900">
                  <a:solidFill>
                    <a:srgbClr val="2B4B82"/>
                  </a:solidFill>
                  <a:latin typeface="Clear Sans"/>
                </a:rPr>
                <a:t>B. SETIAP CATATAN MEMILIKI ALAMATNYA SENDIRI PADA FILE DENGAN BANTUAN YANG DAPAT DIAKSES SECARA LANGSUNG UNTUK MEMBACA ATAU MENULIS.</a:t>
              </a:r>
            </a:p>
            <a:p>
              <a:pPr>
                <a:lnSpc>
                  <a:spcPts val="4060"/>
                </a:lnSpc>
              </a:pPr>
            </a:p>
            <a:p>
              <a:pPr>
                <a:lnSpc>
                  <a:spcPts val="4060"/>
                </a:lnSpc>
              </a:pPr>
              <a:r>
                <a:rPr lang="en-US" sz="2900">
                  <a:solidFill>
                    <a:srgbClr val="2B4B82"/>
                  </a:solidFill>
                  <a:latin typeface="Clear Sans"/>
                </a:rPr>
                <a:t>C. CATATAN TIDAK HARUS DALAM URUTAN APA PUN DALAM FILE DAN TIDAK PERLU BERADA DI LOKASI YANG BERDEKATAN PADA MEDIA PENYIMPANAN.</a:t>
              </a:r>
            </a:p>
            <a:p>
              <a:pPr>
                <a:lnSpc>
                  <a:spcPts val="4060"/>
                </a:lnSpc>
              </a:pPr>
            </a:p>
          </p:txBody>
        </p:sp>
        <p:sp>
          <p:nvSpPr>
            <p:cNvPr name="TextBox 6" id="6"/>
            <p:cNvSpPr txBox="true"/>
            <p:nvPr/>
          </p:nvSpPr>
          <p:spPr>
            <a:xfrm rot="0">
              <a:off x="0" y="10935774"/>
              <a:ext cx="12216316" cy="525145"/>
            </a:xfrm>
            <a:prstGeom prst="rect">
              <a:avLst/>
            </a:prstGeom>
          </p:spPr>
          <p:txBody>
            <a:bodyPr anchor="t" rtlCol="false" tIns="0" lIns="0" bIns="0" rIns="0">
              <a:spAutoFit/>
            </a:bodyPr>
            <a:lstStyle/>
            <a:p>
              <a:pPr>
                <a:lnSpc>
                  <a:spcPts val="3359"/>
                </a:lnSpc>
              </a:pPr>
            </a:p>
          </p:txBody>
        </p:sp>
      </p:grpSp>
      <p:pic>
        <p:nvPicPr>
          <p:cNvPr name="Picture 7" id="7"/>
          <p:cNvPicPr>
            <a:picLocks noChangeAspect="true"/>
          </p:cNvPicPr>
          <p:nvPr/>
        </p:nvPicPr>
        <p:blipFill>
          <a:blip r:embed="rId3"/>
          <a:srcRect l="0" t="0" r="0" b="0"/>
          <a:stretch>
            <a:fillRect/>
          </a:stretch>
        </p:blipFill>
        <p:spPr>
          <a:xfrm flipH="false" flipV="false" rot="0">
            <a:off x="13129228" y="8250993"/>
            <a:ext cx="5158772" cy="2373035"/>
          </a:xfrm>
          <a:prstGeom prst="rect">
            <a:avLst/>
          </a:prstGeom>
        </p:spPr>
      </p:pic>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6912767" cy="10287000"/>
          </a:xfrm>
          <a:custGeom>
            <a:avLst/>
            <a:gdLst/>
            <a:ahLst/>
            <a:cxnLst/>
            <a:rect r="r" b="b" t="t" l="l"/>
            <a:pathLst>
              <a:path h="10287000" w="6912767">
                <a:moveTo>
                  <a:pt x="0" y="0"/>
                </a:moveTo>
                <a:lnTo>
                  <a:pt x="6912767" y="0"/>
                </a:lnTo>
                <a:lnTo>
                  <a:pt x="6912767" y="10287000"/>
                </a:lnTo>
                <a:lnTo>
                  <a:pt x="0" y="10287000"/>
                </a:lnTo>
                <a:lnTo>
                  <a:pt x="0" y="0"/>
                </a:lnTo>
                <a:close/>
              </a:path>
            </a:pathLst>
          </a:custGeom>
          <a:blipFill>
            <a:blip r:embed="rId2"/>
            <a:stretch>
              <a:fillRect l="-26224" t="0" r="-96992" b="0"/>
            </a:stretch>
          </a:blipFill>
        </p:spPr>
      </p:sp>
      <p:grpSp>
        <p:nvGrpSpPr>
          <p:cNvPr name="Group 3" id="3"/>
          <p:cNvGrpSpPr/>
          <p:nvPr/>
        </p:nvGrpSpPr>
        <p:grpSpPr>
          <a:xfrm rot="0">
            <a:off x="8097063" y="936143"/>
            <a:ext cx="9162237" cy="8414714"/>
            <a:chOff x="0" y="0"/>
            <a:chExt cx="12216316" cy="11219619"/>
          </a:xfrm>
        </p:grpSpPr>
        <p:sp>
          <p:nvSpPr>
            <p:cNvPr name="TextBox 4" id="4"/>
            <p:cNvSpPr txBox="true"/>
            <p:nvPr/>
          </p:nvSpPr>
          <p:spPr>
            <a:xfrm rot="0">
              <a:off x="0" y="85725"/>
              <a:ext cx="12216316" cy="2337435"/>
            </a:xfrm>
            <a:prstGeom prst="rect">
              <a:avLst/>
            </a:prstGeom>
          </p:spPr>
          <p:txBody>
            <a:bodyPr anchor="t" rtlCol="false" tIns="0" lIns="0" bIns="0" rIns="0">
              <a:spAutoFit/>
            </a:bodyPr>
            <a:lstStyle/>
            <a:p>
              <a:pPr>
                <a:lnSpc>
                  <a:spcPts val="6719"/>
                </a:lnSpc>
              </a:pPr>
              <a:r>
                <a:rPr lang="en-US" sz="6399">
                  <a:solidFill>
                    <a:srgbClr val="2B4B82"/>
                  </a:solidFill>
                  <a:latin typeface="Clear Sans Bold"/>
                </a:rPr>
                <a:t>Akses berurutan yang diindeks</a:t>
              </a:r>
            </a:p>
          </p:txBody>
        </p:sp>
        <p:sp>
          <p:nvSpPr>
            <p:cNvPr name="TextBox 5" id="5"/>
            <p:cNvSpPr txBox="true"/>
            <p:nvPr/>
          </p:nvSpPr>
          <p:spPr>
            <a:xfrm rot="0">
              <a:off x="0" y="3059083"/>
              <a:ext cx="12216316" cy="6816937"/>
            </a:xfrm>
            <a:prstGeom prst="rect">
              <a:avLst/>
            </a:prstGeom>
          </p:spPr>
          <p:txBody>
            <a:bodyPr anchor="t" rtlCol="false" tIns="0" lIns="0" bIns="0" rIns="0">
              <a:spAutoFit/>
            </a:bodyPr>
            <a:lstStyle/>
            <a:p>
              <a:pPr>
                <a:lnSpc>
                  <a:spcPts val="4060"/>
                </a:lnSpc>
              </a:pPr>
              <a:r>
                <a:rPr lang="en-US" sz="2900">
                  <a:solidFill>
                    <a:srgbClr val="2B4B82"/>
                  </a:solidFill>
                  <a:latin typeface="Clear Sans"/>
                </a:rPr>
                <a:t>A. MEKANISME INI DIBANGUN BERDASARKAN AKSES SEKUENSIAL.</a:t>
              </a:r>
            </a:p>
            <a:p>
              <a:pPr>
                <a:lnSpc>
                  <a:spcPts val="4060"/>
                </a:lnSpc>
              </a:pPr>
            </a:p>
            <a:p>
              <a:pPr>
                <a:lnSpc>
                  <a:spcPts val="4060"/>
                </a:lnSpc>
              </a:pPr>
              <a:r>
                <a:rPr lang="en-US" sz="2900">
                  <a:solidFill>
                    <a:srgbClr val="2B4B82"/>
                  </a:solidFill>
                  <a:latin typeface="Clear Sans"/>
                </a:rPr>
                <a:t>b. Indeks dibuat untuk setiap file yang berisi pointer ke berbagai blok.</a:t>
              </a:r>
            </a:p>
            <a:p>
              <a:pPr>
                <a:lnSpc>
                  <a:spcPts val="4060"/>
                </a:lnSpc>
              </a:pPr>
            </a:p>
            <a:p>
              <a:pPr>
                <a:lnSpc>
                  <a:spcPts val="4060"/>
                </a:lnSpc>
              </a:pPr>
              <a:r>
                <a:rPr lang="en-US" sz="2900">
                  <a:solidFill>
                    <a:srgbClr val="2B4B82"/>
                  </a:solidFill>
                  <a:latin typeface="Clear Sans"/>
                </a:rPr>
                <a:t>c. Indeks dicari secara berurutan dan penunjuknya digunakan untuk mengakses file secara langsung.</a:t>
              </a:r>
            </a:p>
            <a:p>
              <a:pPr>
                <a:lnSpc>
                  <a:spcPts val="4060"/>
                </a:lnSpc>
              </a:pPr>
            </a:p>
          </p:txBody>
        </p:sp>
        <p:sp>
          <p:nvSpPr>
            <p:cNvPr name="TextBox 6" id="6"/>
            <p:cNvSpPr txBox="true"/>
            <p:nvPr/>
          </p:nvSpPr>
          <p:spPr>
            <a:xfrm rot="0">
              <a:off x="0" y="10694474"/>
              <a:ext cx="12216316" cy="525145"/>
            </a:xfrm>
            <a:prstGeom prst="rect">
              <a:avLst/>
            </a:prstGeom>
          </p:spPr>
          <p:txBody>
            <a:bodyPr anchor="t" rtlCol="false" tIns="0" lIns="0" bIns="0" rIns="0">
              <a:spAutoFit/>
            </a:bodyPr>
            <a:lstStyle/>
            <a:p>
              <a:pPr>
                <a:lnSpc>
                  <a:spcPts val="3359"/>
                </a:lnSpc>
              </a:p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5400000">
            <a:off x="15313836" y="7611536"/>
            <a:ext cx="1681804" cy="2874878"/>
          </a:xfrm>
          <a:prstGeom prst="rect">
            <a:avLst/>
          </a:prstGeom>
        </p:spPr>
      </p:pic>
      <p:grpSp>
        <p:nvGrpSpPr>
          <p:cNvPr name="Group 3" id="3"/>
          <p:cNvGrpSpPr/>
          <p:nvPr/>
        </p:nvGrpSpPr>
        <p:grpSpPr>
          <a:xfrm rot="0">
            <a:off x="1221685" y="2571750"/>
            <a:ext cx="9162237" cy="6252539"/>
            <a:chOff x="0" y="0"/>
            <a:chExt cx="12216316" cy="8336719"/>
          </a:xfrm>
        </p:grpSpPr>
        <p:sp>
          <p:nvSpPr>
            <p:cNvPr name="TextBox 4" id="4"/>
            <p:cNvSpPr txBox="true"/>
            <p:nvPr/>
          </p:nvSpPr>
          <p:spPr>
            <a:xfrm rot="0">
              <a:off x="0" y="85725"/>
              <a:ext cx="12216316" cy="1207135"/>
            </a:xfrm>
            <a:prstGeom prst="rect">
              <a:avLst/>
            </a:prstGeom>
          </p:spPr>
          <p:txBody>
            <a:bodyPr anchor="t" rtlCol="false" tIns="0" lIns="0" bIns="0" rIns="0">
              <a:spAutoFit/>
            </a:bodyPr>
            <a:lstStyle/>
            <a:p>
              <a:pPr>
                <a:lnSpc>
                  <a:spcPts val="6719"/>
                </a:lnSpc>
              </a:pPr>
              <a:r>
                <a:rPr lang="en-US" sz="6399">
                  <a:solidFill>
                    <a:srgbClr val="2B4B82"/>
                  </a:solidFill>
                  <a:latin typeface="Clear Sans Bold"/>
                </a:rPr>
                <a:t>Alokasi Ruang</a:t>
              </a:r>
            </a:p>
          </p:txBody>
        </p:sp>
        <p:sp>
          <p:nvSpPr>
            <p:cNvPr name="TextBox 5" id="5"/>
            <p:cNvSpPr txBox="true"/>
            <p:nvPr/>
          </p:nvSpPr>
          <p:spPr>
            <a:xfrm rot="0">
              <a:off x="0" y="1928783"/>
              <a:ext cx="12216316" cy="3387937"/>
            </a:xfrm>
            <a:prstGeom prst="rect">
              <a:avLst/>
            </a:prstGeom>
          </p:spPr>
          <p:txBody>
            <a:bodyPr anchor="t" rtlCol="false" tIns="0" lIns="0" bIns="0" rIns="0">
              <a:spAutoFit/>
            </a:bodyPr>
            <a:lstStyle/>
            <a:p>
              <a:pPr>
                <a:lnSpc>
                  <a:spcPts val="4060"/>
                </a:lnSpc>
              </a:pPr>
              <a:r>
                <a:rPr lang="en-US" sz="2900">
                  <a:solidFill>
                    <a:srgbClr val="2B4B82"/>
                  </a:solidFill>
                  <a:latin typeface="Clear Sans"/>
                </a:rPr>
                <a:t>FILE DIALOKASIKAN RUANG DISK OLEH SISTEM OPERASI. SISTEM OPERASI MENGGUNAKAN TIGA CARA UTAMA UNTUK MENGALOKASIKAN RUANG DISK KE FILE.</a:t>
              </a:r>
            </a:p>
            <a:p>
              <a:pPr>
                <a:lnSpc>
                  <a:spcPts val="4060"/>
                </a:lnSpc>
              </a:pPr>
            </a:p>
          </p:txBody>
        </p:sp>
        <p:sp>
          <p:nvSpPr>
            <p:cNvPr name="TextBox 6" id="6"/>
            <p:cNvSpPr txBox="true"/>
            <p:nvPr/>
          </p:nvSpPr>
          <p:spPr>
            <a:xfrm rot="0">
              <a:off x="0" y="6135174"/>
              <a:ext cx="12216316" cy="2201545"/>
            </a:xfrm>
            <a:prstGeom prst="rect">
              <a:avLst/>
            </a:prstGeom>
          </p:spPr>
          <p:txBody>
            <a:bodyPr anchor="t" rtlCol="false" tIns="0" lIns="0" bIns="0" rIns="0">
              <a:spAutoFit/>
            </a:bodyPr>
            <a:lstStyle/>
            <a:p>
              <a:pPr>
                <a:lnSpc>
                  <a:spcPts val="3359"/>
                </a:lnSpc>
              </a:pPr>
              <a:r>
                <a:rPr lang="en-US" sz="2400">
                  <a:solidFill>
                    <a:srgbClr val="2B4B82"/>
                  </a:solidFill>
                  <a:latin typeface="Clear Sans"/>
                </a:rPr>
                <a:t> 1. Alokasi yang berdekatan.</a:t>
              </a:r>
            </a:p>
            <a:p>
              <a:pPr>
                <a:lnSpc>
                  <a:spcPts val="3359"/>
                </a:lnSpc>
              </a:pPr>
              <a:r>
                <a:rPr lang="en-US" sz="2400">
                  <a:solidFill>
                    <a:srgbClr val="2B4B82"/>
                  </a:solidFill>
                  <a:latin typeface="Clear Sans"/>
                </a:rPr>
                <a:t> 2. Alokasi Tertaut.</a:t>
              </a:r>
            </a:p>
            <a:p>
              <a:pPr>
                <a:lnSpc>
                  <a:spcPts val="3359"/>
                </a:lnSpc>
              </a:pPr>
              <a:r>
                <a:rPr lang="en-US" sz="2400">
                  <a:solidFill>
                    <a:srgbClr val="2B4B82"/>
                  </a:solidFill>
                  <a:latin typeface="Clear Sans"/>
                </a:rPr>
                <a:t> 3. Alokasi Terindeks.</a:t>
              </a:r>
            </a:p>
            <a:p>
              <a:pPr>
                <a:lnSpc>
                  <a:spcPts val="3359"/>
                </a:lnSpc>
              </a:pP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5400000">
            <a:off x="15313836" y="7611536"/>
            <a:ext cx="1681804" cy="2874878"/>
          </a:xfrm>
          <a:prstGeom prst="rect">
            <a:avLst/>
          </a:prstGeom>
        </p:spPr>
      </p:pic>
      <p:grpSp>
        <p:nvGrpSpPr>
          <p:cNvPr name="Group 3" id="3"/>
          <p:cNvGrpSpPr/>
          <p:nvPr/>
        </p:nvGrpSpPr>
        <p:grpSpPr>
          <a:xfrm rot="0">
            <a:off x="1221685" y="1747838"/>
            <a:ext cx="9162237" cy="7900364"/>
            <a:chOff x="0" y="0"/>
            <a:chExt cx="12216316" cy="10533819"/>
          </a:xfrm>
        </p:grpSpPr>
        <p:sp>
          <p:nvSpPr>
            <p:cNvPr name="TextBox 4" id="4"/>
            <p:cNvSpPr txBox="true"/>
            <p:nvPr/>
          </p:nvSpPr>
          <p:spPr>
            <a:xfrm rot="0">
              <a:off x="0" y="85725"/>
              <a:ext cx="12216316" cy="2337435"/>
            </a:xfrm>
            <a:prstGeom prst="rect">
              <a:avLst/>
            </a:prstGeom>
          </p:spPr>
          <p:txBody>
            <a:bodyPr anchor="t" rtlCol="false" tIns="0" lIns="0" bIns="0" rIns="0">
              <a:spAutoFit/>
            </a:bodyPr>
            <a:lstStyle/>
            <a:p>
              <a:pPr>
                <a:lnSpc>
                  <a:spcPts val="6719"/>
                </a:lnSpc>
              </a:pPr>
              <a:r>
                <a:rPr lang="en-US" sz="6399">
                  <a:solidFill>
                    <a:srgbClr val="2B4B82"/>
                  </a:solidFill>
                  <a:latin typeface="Clear Sans Bold"/>
                </a:rPr>
                <a:t>1.Alokasi Yang Berdekatan</a:t>
              </a:r>
            </a:p>
          </p:txBody>
        </p:sp>
        <p:sp>
          <p:nvSpPr>
            <p:cNvPr name="TextBox 5" id="5"/>
            <p:cNvSpPr txBox="true"/>
            <p:nvPr/>
          </p:nvSpPr>
          <p:spPr>
            <a:xfrm rot="0">
              <a:off x="0" y="3059083"/>
              <a:ext cx="12216316" cy="6131137"/>
            </a:xfrm>
            <a:prstGeom prst="rect">
              <a:avLst/>
            </a:prstGeom>
          </p:spPr>
          <p:txBody>
            <a:bodyPr anchor="t" rtlCol="false" tIns="0" lIns="0" bIns="0" rIns="0">
              <a:spAutoFit/>
            </a:bodyPr>
            <a:lstStyle/>
            <a:p>
              <a:pPr>
                <a:lnSpc>
                  <a:spcPts val="4060"/>
                </a:lnSpc>
              </a:pPr>
              <a:r>
                <a:rPr lang="en-US" sz="2900">
                  <a:solidFill>
                    <a:srgbClr val="2B4B82"/>
                  </a:solidFill>
                  <a:latin typeface="Clear Sans"/>
                </a:rPr>
                <a:t> </a:t>
              </a:r>
              <a:r>
                <a:rPr lang="en-US" sz="2900">
                  <a:solidFill>
                    <a:srgbClr val="2B4B82"/>
                  </a:solidFill>
                  <a:latin typeface="Clear Sans"/>
                </a:rPr>
                <a:t>a. Setiap file menempati ruang alamat yang berdekatan pada disk.</a:t>
              </a:r>
            </a:p>
            <a:p>
              <a:pPr>
                <a:lnSpc>
                  <a:spcPts val="4060"/>
                </a:lnSpc>
              </a:pPr>
            </a:p>
            <a:p>
              <a:pPr>
                <a:lnSpc>
                  <a:spcPts val="4060"/>
                </a:lnSpc>
              </a:pPr>
              <a:r>
                <a:rPr lang="en-US" sz="2900">
                  <a:solidFill>
                    <a:srgbClr val="2B4B82"/>
                  </a:solidFill>
                  <a:latin typeface="Clear Sans"/>
                  <a:ea typeface="Clear Sans"/>
                </a:rPr>
                <a:t> b. Alamat disk yang ditetapkan dalam urutan linier.➢ Mudah diimplementasikan.</a:t>
              </a:r>
            </a:p>
            <a:p>
              <a:pPr>
                <a:lnSpc>
                  <a:spcPts val="4060"/>
                </a:lnSpc>
              </a:pPr>
            </a:p>
            <a:p>
              <a:pPr>
                <a:lnSpc>
                  <a:spcPts val="4060"/>
                </a:lnSpc>
              </a:pPr>
              <a:r>
                <a:rPr lang="en-US" sz="2900">
                  <a:solidFill>
                    <a:srgbClr val="2B4B82"/>
                  </a:solidFill>
                  <a:latin typeface="Clear Sans"/>
                </a:rPr>
                <a:t> c. Fragmentasi eksternal adalah masalah utama dengan jenis teknik alokasi ini.</a:t>
              </a:r>
            </a:p>
            <a:p>
              <a:pPr>
                <a:lnSpc>
                  <a:spcPts val="4060"/>
                </a:lnSpc>
              </a:pPr>
            </a:p>
          </p:txBody>
        </p:sp>
        <p:sp>
          <p:nvSpPr>
            <p:cNvPr name="TextBox 6" id="6"/>
            <p:cNvSpPr txBox="true"/>
            <p:nvPr/>
          </p:nvSpPr>
          <p:spPr>
            <a:xfrm rot="0">
              <a:off x="0" y="10008674"/>
              <a:ext cx="12216316" cy="525145"/>
            </a:xfrm>
            <a:prstGeom prst="rect">
              <a:avLst/>
            </a:prstGeom>
          </p:spPr>
          <p:txBody>
            <a:bodyPr anchor="t" rtlCol="false" tIns="0" lIns="0" bIns="0" rIns="0">
              <a:spAutoFit/>
            </a:bodyPr>
            <a:lstStyle/>
            <a:p>
              <a:pPr>
                <a:lnSpc>
                  <a:spcPts val="3359"/>
                </a:lnSpc>
              </a:pP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5400000">
            <a:off x="15313836" y="7611536"/>
            <a:ext cx="1681804" cy="2874878"/>
          </a:xfrm>
          <a:prstGeom prst="rect">
            <a:avLst/>
          </a:prstGeom>
        </p:spPr>
      </p:pic>
      <p:grpSp>
        <p:nvGrpSpPr>
          <p:cNvPr name="Group 3" id="3"/>
          <p:cNvGrpSpPr/>
          <p:nvPr/>
        </p:nvGrpSpPr>
        <p:grpSpPr>
          <a:xfrm rot="0">
            <a:off x="1266622" y="1817057"/>
            <a:ext cx="9162237" cy="9110039"/>
            <a:chOff x="0" y="0"/>
            <a:chExt cx="12216316" cy="12146719"/>
          </a:xfrm>
        </p:grpSpPr>
        <p:sp>
          <p:nvSpPr>
            <p:cNvPr name="TextBox 4" id="4"/>
            <p:cNvSpPr txBox="true"/>
            <p:nvPr/>
          </p:nvSpPr>
          <p:spPr>
            <a:xfrm rot="0">
              <a:off x="0" y="85725"/>
              <a:ext cx="12216316" cy="1207135"/>
            </a:xfrm>
            <a:prstGeom prst="rect">
              <a:avLst/>
            </a:prstGeom>
          </p:spPr>
          <p:txBody>
            <a:bodyPr anchor="t" rtlCol="false" tIns="0" lIns="0" bIns="0" rIns="0">
              <a:spAutoFit/>
            </a:bodyPr>
            <a:lstStyle/>
            <a:p>
              <a:pPr>
                <a:lnSpc>
                  <a:spcPts val="6719"/>
                </a:lnSpc>
              </a:pPr>
              <a:r>
                <a:rPr lang="en-US" sz="6399">
                  <a:solidFill>
                    <a:srgbClr val="2B4B82"/>
                  </a:solidFill>
                  <a:latin typeface="Clear Sans Bold"/>
                </a:rPr>
                <a:t>2.Alokasi Tertaut</a:t>
              </a:r>
            </a:p>
          </p:txBody>
        </p:sp>
        <p:sp>
          <p:nvSpPr>
            <p:cNvPr name="TextBox 5" id="5"/>
            <p:cNvSpPr txBox="true"/>
            <p:nvPr/>
          </p:nvSpPr>
          <p:spPr>
            <a:xfrm rot="0">
              <a:off x="0" y="1928783"/>
              <a:ext cx="12216316" cy="8874337"/>
            </a:xfrm>
            <a:prstGeom prst="rect">
              <a:avLst/>
            </a:prstGeom>
          </p:spPr>
          <p:txBody>
            <a:bodyPr anchor="t" rtlCol="false" tIns="0" lIns="0" bIns="0" rIns="0">
              <a:spAutoFit/>
            </a:bodyPr>
            <a:lstStyle/>
            <a:p>
              <a:pPr>
                <a:lnSpc>
                  <a:spcPts val="4060"/>
                </a:lnSpc>
              </a:pPr>
              <a:r>
                <a:rPr lang="en-US" sz="2900">
                  <a:solidFill>
                    <a:srgbClr val="2B4B82"/>
                  </a:solidFill>
                  <a:latin typeface="Clear Sans"/>
                </a:rPr>
                <a:t>A. SETIAP FILE MEMBAWA DAFTAR TAUTAN KE BLOK DISK.</a:t>
              </a:r>
            </a:p>
            <a:p>
              <a:pPr>
                <a:lnSpc>
                  <a:spcPts val="4060"/>
                </a:lnSpc>
              </a:pPr>
            </a:p>
            <a:p>
              <a:pPr>
                <a:lnSpc>
                  <a:spcPts val="4060"/>
                </a:lnSpc>
              </a:pPr>
              <a:r>
                <a:rPr lang="en-US" sz="2900">
                  <a:solidFill>
                    <a:srgbClr val="2B4B82"/>
                  </a:solidFill>
                  <a:latin typeface="Clear Sans"/>
                </a:rPr>
                <a:t>b. Direktori berisi tautan / penunjuk ke blok pertama file.</a:t>
              </a:r>
            </a:p>
            <a:p>
              <a:pPr>
                <a:lnSpc>
                  <a:spcPts val="4060"/>
                </a:lnSpc>
              </a:pPr>
            </a:p>
            <a:p>
              <a:pPr>
                <a:lnSpc>
                  <a:spcPts val="4060"/>
                </a:lnSpc>
              </a:pPr>
              <a:r>
                <a:rPr lang="en-US" sz="2900">
                  <a:solidFill>
                    <a:srgbClr val="2B4B82"/>
                  </a:solidFill>
                  <a:latin typeface="Clear Sans"/>
                </a:rPr>
                <a:t>c. Tidak ada fragmentasi eksternal</a:t>
              </a:r>
            </a:p>
            <a:p>
              <a:pPr>
                <a:lnSpc>
                  <a:spcPts val="4060"/>
                </a:lnSpc>
              </a:pPr>
            </a:p>
            <a:p>
              <a:pPr>
                <a:lnSpc>
                  <a:spcPts val="4060"/>
                </a:lnSpc>
              </a:pPr>
              <a:r>
                <a:rPr lang="en-US" sz="2900">
                  <a:solidFill>
                    <a:srgbClr val="2B4B82"/>
                  </a:solidFill>
                  <a:latin typeface="Clear Sans"/>
                </a:rPr>
                <a:t>d. Efektif digunakan dalam file akses sekuensial.</a:t>
              </a:r>
            </a:p>
            <a:p>
              <a:pPr>
                <a:lnSpc>
                  <a:spcPts val="4060"/>
                </a:lnSpc>
              </a:pPr>
            </a:p>
            <a:p>
              <a:pPr>
                <a:lnSpc>
                  <a:spcPts val="4060"/>
                </a:lnSpc>
              </a:pPr>
              <a:r>
                <a:rPr lang="en-US" sz="2900">
                  <a:solidFill>
                    <a:srgbClr val="2B4B82"/>
                  </a:solidFill>
                  <a:latin typeface="Clear Sans"/>
                </a:rPr>
                <a:t>e. Tidak efisien dalam hal file akses langsung.</a:t>
              </a:r>
            </a:p>
            <a:p>
              <a:pPr>
                <a:lnSpc>
                  <a:spcPts val="4060"/>
                </a:lnSpc>
              </a:pPr>
            </a:p>
          </p:txBody>
        </p:sp>
        <p:sp>
          <p:nvSpPr>
            <p:cNvPr name="TextBox 6" id="6"/>
            <p:cNvSpPr txBox="true"/>
            <p:nvPr/>
          </p:nvSpPr>
          <p:spPr>
            <a:xfrm rot="0">
              <a:off x="0" y="11621574"/>
              <a:ext cx="12216316" cy="525145"/>
            </a:xfrm>
            <a:prstGeom prst="rect">
              <a:avLst/>
            </a:prstGeom>
          </p:spPr>
          <p:txBody>
            <a:bodyPr anchor="t" rtlCol="false" tIns="0" lIns="0" bIns="0" rIns="0">
              <a:spAutoFit/>
            </a:bodyPr>
            <a:lstStyle/>
            <a:p>
              <a:pPr>
                <a:lnSpc>
                  <a:spcPts val="3359"/>
                </a:lnSpc>
              </a:pPr>
            </a:p>
          </p:txBody>
        </p:sp>
      </p:grpSp>
    </p:spTree>
  </p:cSld>
  <p:clrMapOvr>
    <a:masterClrMapping/>
  </p:clrMapOvr>
</p:sld>
</file>

<file path=ppt/slides/slide17.xml><?xml version="1.0" encoding="utf-8"?>
<p:sld xmlns:p="http://schemas.openxmlformats.org/presentationml/2006/main" xmlns:a="http://schemas.openxmlformats.org/drawingml/2006/main">
  <p:cSld>
    <p:bg>
      <p:bgPr>
        <a:solidFill>
          <a:srgbClr val="94DDDE"/>
        </a:solidFill>
      </p:bgPr>
    </p:bg>
    <p:spTree>
      <p:nvGrpSpPr>
        <p:cNvPr id="1" name=""/>
        <p:cNvGrpSpPr/>
        <p:nvPr/>
      </p:nvGrpSpPr>
      <p:grpSpPr>
        <a:xfrm>
          <a:off x="0" y="0"/>
          <a:ext cx="0" cy="0"/>
          <a:chOff x="0" y="0"/>
          <a:chExt cx="0" cy="0"/>
        </a:xfrm>
      </p:grpSpPr>
      <p:grpSp>
        <p:nvGrpSpPr>
          <p:cNvPr name="Group 2" id="2"/>
          <p:cNvGrpSpPr/>
          <p:nvPr/>
        </p:nvGrpSpPr>
        <p:grpSpPr>
          <a:xfrm rot="0">
            <a:off x="1266622" y="1916952"/>
            <a:ext cx="9162237" cy="8595689"/>
            <a:chOff x="0" y="0"/>
            <a:chExt cx="12216316" cy="11460919"/>
          </a:xfrm>
        </p:grpSpPr>
        <p:sp>
          <p:nvSpPr>
            <p:cNvPr name="TextBox 3" id="3"/>
            <p:cNvSpPr txBox="true"/>
            <p:nvPr/>
          </p:nvSpPr>
          <p:spPr>
            <a:xfrm rot="0">
              <a:off x="0" y="85725"/>
              <a:ext cx="12216316" cy="1207135"/>
            </a:xfrm>
            <a:prstGeom prst="rect">
              <a:avLst/>
            </a:prstGeom>
          </p:spPr>
          <p:txBody>
            <a:bodyPr anchor="t" rtlCol="false" tIns="0" lIns="0" bIns="0" rIns="0">
              <a:spAutoFit/>
            </a:bodyPr>
            <a:lstStyle/>
            <a:p>
              <a:pPr>
                <a:lnSpc>
                  <a:spcPts val="6719"/>
                </a:lnSpc>
              </a:pPr>
              <a:r>
                <a:rPr lang="en-US" sz="6399">
                  <a:solidFill>
                    <a:srgbClr val="2B4B82"/>
                  </a:solidFill>
                  <a:latin typeface="Clear Sans Bold"/>
                </a:rPr>
                <a:t>3.Alokasi Terindeks</a:t>
              </a:r>
            </a:p>
          </p:txBody>
        </p:sp>
        <p:sp>
          <p:nvSpPr>
            <p:cNvPr name="TextBox 4" id="4"/>
            <p:cNvSpPr txBox="true"/>
            <p:nvPr/>
          </p:nvSpPr>
          <p:spPr>
            <a:xfrm rot="0">
              <a:off x="0" y="1928783"/>
              <a:ext cx="12216316" cy="8188537"/>
            </a:xfrm>
            <a:prstGeom prst="rect">
              <a:avLst/>
            </a:prstGeom>
          </p:spPr>
          <p:txBody>
            <a:bodyPr anchor="t" rtlCol="false" tIns="0" lIns="0" bIns="0" rIns="0">
              <a:spAutoFit/>
            </a:bodyPr>
            <a:lstStyle/>
            <a:p>
              <a:pPr>
                <a:lnSpc>
                  <a:spcPts val="4060"/>
                </a:lnSpc>
              </a:pPr>
              <a:r>
                <a:rPr lang="en-US" sz="2900">
                  <a:solidFill>
                    <a:srgbClr val="2B4B82"/>
                  </a:solidFill>
                  <a:latin typeface="Clear Sans"/>
                </a:rPr>
                <a:t>A. MEMBERIKAN SOLUSI UNTUK MASALAH ALOKASI YANG BERDEKATAN DAN TERKAIT.</a:t>
              </a:r>
            </a:p>
            <a:p>
              <a:pPr>
                <a:lnSpc>
                  <a:spcPts val="4060"/>
                </a:lnSpc>
              </a:pPr>
            </a:p>
            <a:p>
              <a:pPr>
                <a:lnSpc>
                  <a:spcPts val="4060"/>
                </a:lnSpc>
              </a:pPr>
              <a:r>
                <a:rPr lang="en-US" sz="2900">
                  <a:solidFill>
                    <a:srgbClr val="2B4B82"/>
                  </a:solidFill>
                  <a:latin typeface="Clear Sans"/>
                </a:rPr>
                <a:t>b. Blok indeks dibuat memiliki semua pointer ke file.</a:t>
              </a:r>
            </a:p>
            <a:p>
              <a:pPr>
                <a:lnSpc>
                  <a:spcPts val="4060"/>
                </a:lnSpc>
              </a:pPr>
            </a:p>
            <a:p>
              <a:pPr>
                <a:lnSpc>
                  <a:spcPts val="4060"/>
                </a:lnSpc>
              </a:pPr>
              <a:r>
                <a:rPr lang="en-US" sz="2900">
                  <a:solidFill>
                    <a:srgbClr val="2B4B82"/>
                  </a:solidFill>
                  <a:latin typeface="Clear Sans"/>
                </a:rPr>
                <a:t>c. Setiap file memiliki blok indeks sendiri yang menyimpan alamat ruang disk yang ditempati oleh file.</a:t>
              </a:r>
            </a:p>
            <a:p>
              <a:pPr>
                <a:lnSpc>
                  <a:spcPts val="4060"/>
                </a:lnSpc>
              </a:pPr>
            </a:p>
            <a:p>
              <a:pPr>
                <a:lnSpc>
                  <a:spcPts val="4060"/>
                </a:lnSpc>
              </a:pPr>
              <a:r>
                <a:rPr lang="en-US" sz="2900">
                  <a:solidFill>
                    <a:srgbClr val="2B4B82"/>
                  </a:solidFill>
                  <a:latin typeface="Clear Sans"/>
                </a:rPr>
                <a:t>d. Direktori berisi alamat blok indeks file</a:t>
              </a:r>
            </a:p>
            <a:p>
              <a:pPr>
                <a:lnSpc>
                  <a:spcPts val="4060"/>
                </a:lnSpc>
              </a:pPr>
            </a:p>
          </p:txBody>
        </p:sp>
        <p:sp>
          <p:nvSpPr>
            <p:cNvPr name="TextBox 5" id="5"/>
            <p:cNvSpPr txBox="true"/>
            <p:nvPr/>
          </p:nvSpPr>
          <p:spPr>
            <a:xfrm rot="0">
              <a:off x="0" y="10935774"/>
              <a:ext cx="12216316" cy="525145"/>
            </a:xfrm>
            <a:prstGeom prst="rect">
              <a:avLst/>
            </a:prstGeom>
          </p:spPr>
          <p:txBody>
            <a:bodyPr anchor="t" rtlCol="false" tIns="0" lIns="0" bIns="0" rIns="0">
              <a:spAutoFit/>
            </a:bodyPr>
            <a:lstStyle/>
            <a:p>
              <a:pPr>
                <a:lnSpc>
                  <a:spcPts val="3359"/>
                </a:lnSpc>
              </a:pP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TextBox 2" id="2"/>
          <p:cNvSpPr txBox="true"/>
          <p:nvPr/>
        </p:nvSpPr>
        <p:spPr>
          <a:xfrm rot="0">
            <a:off x="8242167" y="4155271"/>
            <a:ext cx="9319119" cy="4558665"/>
          </a:xfrm>
          <a:prstGeom prst="rect">
            <a:avLst/>
          </a:prstGeom>
        </p:spPr>
        <p:txBody>
          <a:bodyPr anchor="t" rtlCol="false" tIns="0" lIns="0" bIns="0" rIns="0">
            <a:spAutoFit/>
          </a:bodyPr>
          <a:lstStyle/>
          <a:p>
            <a:pPr>
              <a:lnSpc>
                <a:spcPts val="3989"/>
              </a:lnSpc>
            </a:pPr>
            <a:r>
              <a:rPr lang="en-US" sz="3799">
                <a:solidFill>
                  <a:srgbClr val="94DDDE"/>
                </a:solidFill>
                <a:latin typeface="Clear Sans Bold"/>
              </a:rPr>
              <a:t>Komputer dapat menyimpan informasi ke beberapa media penyimpanan yang berbeda, seperti magnetic disks, magnetic tapes, dan optical disks. </a:t>
            </a:r>
          </a:p>
          <a:p>
            <a:pPr>
              <a:lnSpc>
                <a:spcPts val="3989"/>
              </a:lnSpc>
            </a:pPr>
            <a:r>
              <a:rPr lang="en-US" sz="3799">
                <a:solidFill>
                  <a:srgbClr val="94DDDE"/>
                </a:solidFill>
                <a:latin typeface="Clear Sans Bold"/>
              </a:rPr>
              <a:t>Agar computer dapat digunakan dengan nyaman, sistem operasi menyediakan sistem penyimpanan dengan sistematika yang beragam contohnya: Text file, source file, dan object file.</a:t>
            </a:r>
          </a:p>
        </p:txBody>
      </p:sp>
      <p:sp>
        <p:nvSpPr>
          <p:cNvPr name="Freeform 3" id="3"/>
          <p:cNvSpPr/>
          <p:nvPr/>
        </p:nvSpPr>
        <p:spPr>
          <a:xfrm flipH="false" flipV="false" rot="0">
            <a:off x="4610774" y="1441513"/>
            <a:ext cx="2645731" cy="1625922"/>
          </a:xfrm>
          <a:custGeom>
            <a:avLst/>
            <a:gdLst/>
            <a:ahLst/>
            <a:cxnLst/>
            <a:rect r="r" b="b" t="t" l="l"/>
            <a:pathLst>
              <a:path h="1625922" w="2645731">
                <a:moveTo>
                  <a:pt x="0" y="0"/>
                </a:moveTo>
                <a:lnTo>
                  <a:pt x="2645731" y="0"/>
                </a:lnTo>
                <a:lnTo>
                  <a:pt x="2645731" y="1625922"/>
                </a:lnTo>
                <a:lnTo>
                  <a:pt x="0" y="16259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879313" y="5316566"/>
            <a:ext cx="5758626" cy="4114800"/>
          </a:xfrm>
          <a:custGeom>
            <a:avLst/>
            <a:gdLst/>
            <a:ahLst/>
            <a:cxnLst/>
            <a:rect r="r" b="b" t="t" l="l"/>
            <a:pathLst>
              <a:path h="4114800" w="5758626">
                <a:moveTo>
                  <a:pt x="0" y="0"/>
                </a:moveTo>
                <a:lnTo>
                  <a:pt x="5758626" y="0"/>
                </a:lnTo>
                <a:lnTo>
                  <a:pt x="575862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340312" y="-1788377"/>
            <a:ext cx="1491622" cy="3229890"/>
          </a:xfrm>
          <a:custGeom>
            <a:avLst/>
            <a:gdLst/>
            <a:ahLst/>
            <a:cxnLst/>
            <a:rect r="r" b="b" t="t" l="l"/>
            <a:pathLst>
              <a:path h="3229890" w="1491622">
                <a:moveTo>
                  <a:pt x="0" y="0"/>
                </a:moveTo>
                <a:lnTo>
                  <a:pt x="1491622" y="0"/>
                </a:lnTo>
                <a:lnTo>
                  <a:pt x="1491622" y="3229890"/>
                </a:lnTo>
                <a:lnTo>
                  <a:pt x="0" y="32298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8242167" y="-1536821"/>
            <a:ext cx="3748344" cy="3073642"/>
          </a:xfrm>
          <a:custGeom>
            <a:avLst/>
            <a:gdLst/>
            <a:ahLst/>
            <a:cxnLst/>
            <a:rect r="r" b="b" t="t" l="l"/>
            <a:pathLst>
              <a:path h="3073642" w="3748344">
                <a:moveTo>
                  <a:pt x="0" y="0"/>
                </a:moveTo>
                <a:lnTo>
                  <a:pt x="3748345" y="0"/>
                </a:lnTo>
                <a:lnTo>
                  <a:pt x="3748345" y="3073642"/>
                </a:lnTo>
                <a:lnTo>
                  <a:pt x="0" y="30736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566643" y="-2441088"/>
            <a:ext cx="4317873" cy="5892879"/>
          </a:xfrm>
          <a:custGeom>
            <a:avLst/>
            <a:gdLst/>
            <a:ahLst/>
            <a:cxnLst/>
            <a:rect r="r" b="b" t="t" l="l"/>
            <a:pathLst>
              <a:path h="5892879" w="4317873">
                <a:moveTo>
                  <a:pt x="0" y="0"/>
                </a:moveTo>
                <a:lnTo>
                  <a:pt x="4317873" y="0"/>
                </a:lnTo>
                <a:lnTo>
                  <a:pt x="4317873" y="5892879"/>
                </a:lnTo>
                <a:lnTo>
                  <a:pt x="0" y="589287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true" flipV="false" rot="0">
            <a:off x="1742874" y="3067435"/>
            <a:ext cx="4597438" cy="2842053"/>
          </a:xfrm>
          <a:custGeom>
            <a:avLst/>
            <a:gdLst/>
            <a:ahLst/>
            <a:cxnLst/>
            <a:rect r="r" b="b" t="t" l="l"/>
            <a:pathLst>
              <a:path h="2842053" w="4597438">
                <a:moveTo>
                  <a:pt x="4597438" y="0"/>
                </a:moveTo>
                <a:lnTo>
                  <a:pt x="0" y="0"/>
                </a:lnTo>
                <a:lnTo>
                  <a:pt x="0" y="2842053"/>
                </a:lnTo>
                <a:lnTo>
                  <a:pt x="4597438" y="2842053"/>
                </a:lnTo>
                <a:lnTo>
                  <a:pt x="4597438"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9" id="9"/>
          <p:cNvSpPr txBox="true"/>
          <p:nvPr/>
        </p:nvSpPr>
        <p:spPr>
          <a:xfrm rot="0">
            <a:off x="8242167" y="2519164"/>
            <a:ext cx="8864733" cy="1353829"/>
          </a:xfrm>
          <a:prstGeom prst="rect">
            <a:avLst/>
          </a:prstGeom>
        </p:spPr>
        <p:txBody>
          <a:bodyPr anchor="t" rtlCol="false" tIns="0" lIns="0" bIns="0" rIns="0">
            <a:spAutoFit/>
          </a:bodyPr>
          <a:lstStyle/>
          <a:p>
            <a:pPr>
              <a:lnSpc>
                <a:spcPts val="6719"/>
              </a:lnSpc>
            </a:pPr>
            <a:r>
              <a:rPr lang="en-US" sz="6399">
                <a:solidFill>
                  <a:srgbClr val="94DDDE"/>
                </a:solidFill>
                <a:latin typeface="Clear Sans Bold"/>
              </a:rPr>
              <a:t>Konsep Sistem File</a:t>
            </a:r>
          </a:p>
          <a:p>
            <a:pPr>
              <a:lnSpc>
                <a:spcPts val="3920"/>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grpSp>
        <p:nvGrpSpPr>
          <p:cNvPr name="Group 2" id="2"/>
          <p:cNvGrpSpPr/>
          <p:nvPr/>
        </p:nvGrpSpPr>
        <p:grpSpPr>
          <a:xfrm rot="0">
            <a:off x="1028700" y="3190083"/>
            <a:ext cx="9976404" cy="6291580"/>
            <a:chOff x="0" y="0"/>
            <a:chExt cx="13301871" cy="8388773"/>
          </a:xfrm>
        </p:grpSpPr>
        <p:sp>
          <p:nvSpPr>
            <p:cNvPr name="TextBox 3" id="3"/>
            <p:cNvSpPr txBox="true"/>
            <p:nvPr/>
          </p:nvSpPr>
          <p:spPr>
            <a:xfrm rot="0">
              <a:off x="0" y="0"/>
              <a:ext cx="13301871" cy="6858000"/>
            </a:xfrm>
            <a:prstGeom prst="rect">
              <a:avLst/>
            </a:prstGeom>
          </p:spPr>
          <p:txBody>
            <a:bodyPr anchor="t" rtlCol="false" tIns="0" lIns="0" bIns="0" rIns="0">
              <a:spAutoFit/>
            </a:bodyPr>
            <a:lstStyle/>
            <a:p>
              <a:pPr>
                <a:lnSpc>
                  <a:spcPts val="4079"/>
                </a:lnSpc>
              </a:pPr>
              <a:r>
                <a:rPr lang="en-US" sz="3399">
                  <a:solidFill>
                    <a:srgbClr val="94DDDE"/>
                  </a:solidFill>
                  <a:latin typeface="Clear Sans Bold"/>
                </a:rPr>
                <a:t>File diberi nama untuk kenyamanan bagi pengguna dan untuk acuan bagi data yang terkandung didalamnya. Beberapa system membedakan pengguna huruf besar dan kecil dalam penamaan sebuah file, sementara system file tersebut akan menjadi mandiri terhadap proses, pengguna bahkan system yang membuatkan. Atribut File terdiri dari : Nama, type, lokasi, ukuran, proteksi, waktu, tanggal, dan identifikasi pengguna.</a:t>
              </a:r>
            </a:p>
          </p:txBody>
        </p:sp>
        <p:sp>
          <p:nvSpPr>
            <p:cNvPr name="TextBox 4" id="4"/>
            <p:cNvSpPr txBox="true"/>
            <p:nvPr/>
          </p:nvSpPr>
          <p:spPr>
            <a:xfrm rot="0">
              <a:off x="0" y="7766050"/>
              <a:ext cx="13301871" cy="622723"/>
            </a:xfrm>
            <a:prstGeom prst="rect">
              <a:avLst/>
            </a:prstGeom>
          </p:spPr>
          <p:txBody>
            <a:bodyPr anchor="t" rtlCol="false" tIns="0" lIns="0" bIns="0" rIns="0">
              <a:spAutoFit/>
            </a:bodyPr>
            <a:lstStyle/>
            <a:p>
              <a:pPr>
                <a:lnSpc>
                  <a:spcPts val="3919"/>
                </a:lnSpc>
              </a:pPr>
            </a:p>
          </p:txBody>
        </p:sp>
      </p:grpSp>
      <p:sp>
        <p:nvSpPr>
          <p:cNvPr name="Freeform 5" id="5"/>
          <p:cNvSpPr/>
          <p:nvPr/>
        </p:nvSpPr>
        <p:spPr>
          <a:xfrm flipH="false" flipV="false" rot="0">
            <a:off x="12812653" y="2322150"/>
            <a:ext cx="3662625" cy="5642699"/>
          </a:xfrm>
          <a:custGeom>
            <a:avLst/>
            <a:gdLst/>
            <a:ahLst/>
            <a:cxnLst/>
            <a:rect r="r" b="b" t="t" l="l"/>
            <a:pathLst>
              <a:path h="5642699" w="3662625">
                <a:moveTo>
                  <a:pt x="0" y="0"/>
                </a:moveTo>
                <a:lnTo>
                  <a:pt x="3662625" y="0"/>
                </a:lnTo>
                <a:lnTo>
                  <a:pt x="3662625" y="5642700"/>
                </a:lnTo>
                <a:lnTo>
                  <a:pt x="0" y="5642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28700" y="1612882"/>
            <a:ext cx="6723343" cy="1577201"/>
            <a:chOff x="0" y="0"/>
            <a:chExt cx="8964457" cy="2102934"/>
          </a:xfrm>
        </p:grpSpPr>
        <p:sp>
          <p:nvSpPr>
            <p:cNvPr name="TextBox 7" id="7"/>
            <p:cNvSpPr txBox="true"/>
            <p:nvPr/>
          </p:nvSpPr>
          <p:spPr>
            <a:xfrm rot="0">
              <a:off x="0" y="0"/>
              <a:ext cx="8964457" cy="1295400"/>
            </a:xfrm>
            <a:prstGeom prst="rect">
              <a:avLst/>
            </a:prstGeom>
          </p:spPr>
          <p:txBody>
            <a:bodyPr anchor="t" rtlCol="false" tIns="0" lIns="0" bIns="0" rIns="0">
              <a:spAutoFit/>
            </a:bodyPr>
            <a:lstStyle/>
            <a:p>
              <a:pPr>
                <a:lnSpc>
                  <a:spcPts val="7679"/>
                </a:lnSpc>
              </a:pPr>
              <a:r>
                <a:rPr lang="en-US" sz="6399">
                  <a:solidFill>
                    <a:srgbClr val="94DDDE"/>
                  </a:solidFill>
                  <a:latin typeface="Clear Sans Bold"/>
                </a:rPr>
                <a:t>Atribut Pada File</a:t>
              </a:r>
            </a:p>
          </p:txBody>
        </p:sp>
        <p:sp>
          <p:nvSpPr>
            <p:cNvPr name="TextBox 8" id="8"/>
            <p:cNvSpPr txBox="true"/>
            <p:nvPr/>
          </p:nvSpPr>
          <p:spPr>
            <a:xfrm rot="0">
              <a:off x="0" y="1776000"/>
              <a:ext cx="8964457" cy="326934"/>
            </a:xfrm>
            <a:prstGeom prst="rect">
              <a:avLst/>
            </a:prstGeom>
          </p:spPr>
          <p:txBody>
            <a:bodyPr anchor="t" rtlCol="false" tIns="0" lIns="0" bIns="0" rIns="0">
              <a:spAutoFit/>
            </a:bodyPr>
            <a:lstStyle/>
            <a:p>
              <a:pPr>
                <a:lnSpc>
                  <a:spcPts val="2067"/>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grpSp>
        <p:nvGrpSpPr>
          <p:cNvPr name="Group 2" id="2"/>
          <p:cNvGrpSpPr/>
          <p:nvPr/>
        </p:nvGrpSpPr>
        <p:grpSpPr>
          <a:xfrm rot="0">
            <a:off x="1309758" y="1817226"/>
            <a:ext cx="6060519" cy="6652549"/>
            <a:chOff x="0" y="0"/>
            <a:chExt cx="8080692" cy="8870065"/>
          </a:xfrm>
        </p:grpSpPr>
        <p:sp>
          <p:nvSpPr>
            <p:cNvPr name="Freeform 3" id="3"/>
            <p:cNvSpPr/>
            <p:nvPr/>
          </p:nvSpPr>
          <p:spPr>
            <a:xfrm flipH="false" flipV="false" rot="0">
              <a:off x="0" y="0"/>
              <a:ext cx="5166060" cy="6830128"/>
            </a:xfrm>
            <a:custGeom>
              <a:avLst/>
              <a:gdLst/>
              <a:ahLst/>
              <a:cxnLst/>
              <a:rect r="r" b="b" t="t" l="l"/>
              <a:pathLst>
                <a:path h="6830128" w="5166060">
                  <a:moveTo>
                    <a:pt x="0" y="0"/>
                  </a:moveTo>
                  <a:lnTo>
                    <a:pt x="5166060" y="0"/>
                  </a:lnTo>
                  <a:lnTo>
                    <a:pt x="5166060" y="6830128"/>
                  </a:lnTo>
                  <a:lnTo>
                    <a:pt x="0" y="68301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28290" y="1054304"/>
              <a:ext cx="5166060" cy="6830128"/>
            </a:xfrm>
            <a:custGeom>
              <a:avLst/>
              <a:gdLst/>
              <a:ahLst/>
              <a:cxnLst/>
              <a:rect r="r" b="b" t="t" l="l"/>
              <a:pathLst>
                <a:path h="6830128" w="5166060">
                  <a:moveTo>
                    <a:pt x="0" y="0"/>
                  </a:moveTo>
                  <a:lnTo>
                    <a:pt x="5166060" y="0"/>
                  </a:lnTo>
                  <a:lnTo>
                    <a:pt x="5166060" y="6830128"/>
                  </a:lnTo>
                  <a:lnTo>
                    <a:pt x="0" y="68301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914631" y="2039937"/>
              <a:ext cx="5166060" cy="6830128"/>
            </a:xfrm>
            <a:custGeom>
              <a:avLst/>
              <a:gdLst/>
              <a:ahLst/>
              <a:cxnLst/>
              <a:rect r="r" b="b" t="t" l="l"/>
              <a:pathLst>
                <a:path h="6830128" w="5166060">
                  <a:moveTo>
                    <a:pt x="0" y="0"/>
                  </a:moveTo>
                  <a:lnTo>
                    <a:pt x="5166061" y="0"/>
                  </a:lnTo>
                  <a:lnTo>
                    <a:pt x="5166061" y="6830128"/>
                  </a:lnTo>
                  <a:lnTo>
                    <a:pt x="0" y="68301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aphicFrame>
        <p:nvGraphicFramePr>
          <p:cNvPr name="Table 6" id="6"/>
          <p:cNvGraphicFramePr>
            <a:graphicFrameLocks noGrp="true"/>
          </p:cNvGraphicFramePr>
          <p:nvPr/>
        </p:nvGraphicFramePr>
        <p:xfrm>
          <a:off x="8600957" y="-113106"/>
          <a:ext cx="8900153" cy="8848725"/>
        </p:xfrm>
        <a:graphic>
          <a:graphicData uri="http://schemas.openxmlformats.org/drawingml/2006/table">
            <a:tbl>
              <a:tblPr/>
              <a:tblGrid>
                <a:gridCol w="8900153"/>
              </a:tblGrid>
              <a:tr h="2092215">
                <a:tc>
                  <a:txBody>
                    <a:bodyPr anchor="t" rtlCol="false"/>
                    <a:lstStyle/>
                    <a:p>
                      <a:pPr algn="l">
                        <a:lnSpc>
                          <a:spcPts val="11340"/>
                        </a:lnSpc>
                        <a:defRPr/>
                      </a:pPr>
                      <a:r>
                        <a:rPr lang="en-US" sz="8100">
                          <a:solidFill>
                            <a:srgbClr val="F7B4A7"/>
                          </a:solidFill>
                          <a:latin typeface="Clear Sans Bold"/>
                        </a:rPr>
                        <a:t>PENGERTIAN</a:t>
                      </a:r>
                      <a:endParaRPr lang="en-US" sz="1100"/>
                    </a:p>
                  </a:txBody>
                  <a:tcPr marL="190500" marR="190500" marT="190500" marB="190500" anchor="ctr">
                    <a:lnL cmpd="sng" algn="ctr" cap="flat" w="66675">
                      <a:solidFill>
                        <a:srgbClr val="2B4B82"/>
                      </a:solidFill>
                      <a:prstDash val="solid"/>
                      <a:round/>
                      <a:headEnd type="none" w="med" len="med"/>
                      <a:tailEnd type="none" w="med" len="med"/>
                    </a:lnL>
                    <a:lnR cmpd="sng" algn="ctr" cap="flat" w="66675">
                      <a:solidFill>
                        <a:srgbClr val="2B4B82"/>
                      </a:solidFill>
                      <a:prstDash val="solid"/>
                      <a:round/>
                      <a:headEnd type="none" w="med" len="med"/>
                      <a:tailEnd type="none" w="med" len="med"/>
                    </a:lnR>
                    <a:lnT cmpd="sng" algn="ctr" cap="flat" w="66675">
                      <a:solidFill>
                        <a:srgbClr val="2B4B82"/>
                      </a:solidFill>
                      <a:prstDash val="solid"/>
                      <a:round/>
                      <a:headEnd type="none" w="med" len="med"/>
                      <a:tailEnd type="none" w="med" len="med"/>
                    </a:lnT>
                    <a:lnB cmpd="sng" algn="ctr" cap="flat" w="66675">
                      <a:solidFill>
                        <a:srgbClr val="2B4B82"/>
                      </a:solidFill>
                      <a:prstDash val="solid"/>
                      <a:round/>
                      <a:headEnd type="none" w="med" len="med"/>
                      <a:tailEnd type="none" w="med" len="med"/>
                    </a:lnB>
                  </a:tcPr>
                </a:tc>
              </a:tr>
              <a:tr h="2082617">
                <a:tc>
                  <a:txBody>
                    <a:bodyPr anchor="t" rtlCol="false"/>
                    <a:lstStyle/>
                    <a:p>
                      <a:pPr algn="l">
                        <a:lnSpc>
                          <a:spcPts val="4060"/>
                        </a:lnSpc>
                        <a:defRPr/>
                      </a:pPr>
                      <a:r>
                        <a:rPr lang="en-US" sz="2900">
                          <a:solidFill>
                            <a:srgbClr val="94DDDE"/>
                          </a:solidFill>
                          <a:latin typeface="Clear Sans"/>
                        </a:rPr>
                        <a:t>FILE SYSTEM DARI SEGI BAHASA KITA AKAN MENDAPATKAN 2 BUAH KATA DAN PENGERTIAN :</a:t>
                      </a:r>
                      <a:endParaRPr lang="en-US" sz="1100"/>
                    </a:p>
                    <a:p>
                      <a:pPr>
                        <a:lnSpc>
                          <a:spcPts val="4060"/>
                        </a:lnSpc>
                      </a:pPr>
                    </a:p>
                  </a:txBody>
                  <a:tcPr marL="190500" marR="190500" marT="190500" marB="190500" anchor="ctr">
                    <a:lnL cmpd="sng" algn="ctr" cap="flat" w="66675">
                      <a:solidFill>
                        <a:srgbClr val="2B4B82"/>
                      </a:solidFill>
                      <a:prstDash val="solid"/>
                      <a:round/>
                      <a:headEnd type="none" w="med" len="med"/>
                      <a:tailEnd type="none" w="med" len="med"/>
                    </a:lnL>
                    <a:lnR cmpd="sng" algn="ctr" cap="flat" w="66675">
                      <a:solidFill>
                        <a:srgbClr val="2B4B82"/>
                      </a:solidFill>
                      <a:prstDash val="solid"/>
                      <a:round/>
                      <a:headEnd type="none" w="med" len="med"/>
                      <a:tailEnd type="none" w="med" len="med"/>
                    </a:lnR>
                    <a:lnT cmpd="sng" algn="ctr" cap="flat" w="66675">
                      <a:solidFill>
                        <a:srgbClr val="2B4B82"/>
                      </a:solidFill>
                      <a:prstDash val="solid"/>
                      <a:round/>
                      <a:headEnd type="none" w="med" len="med"/>
                      <a:tailEnd type="none" w="med" len="med"/>
                    </a:lnT>
                    <a:lnB cmpd="sng" algn="ctr" cap="flat" w="66675">
                      <a:solidFill>
                        <a:srgbClr val="2B4B82"/>
                      </a:solidFill>
                      <a:prstDash val="solid"/>
                      <a:round/>
                      <a:headEnd type="none" w="med" len="med"/>
                      <a:tailEnd type="none" w="med" len="med"/>
                    </a:lnB>
                  </a:tcPr>
                </a:tc>
              </a:tr>
              <a:tr h="4673893">
                <a:tc>
                  <a:txBody>
                    <a:bodyPr anchor="t" rtlCol="false"/>
                    <a:lstStyle/>
                    <a:p>
                      <a:pPr algn="l" marL="626111" indent="-313055" lvl="1">
                        <a:lnSpc>
                          <a:spcPts val="4060"/>
                        </a:lnSpc>
                        <a:buFont typeface="Arial"/>
                        <a:buChar char="•"/>
                        <a:defRPr/>
                      </a:pPr>
                      <a:r>
                        <a:rPr lang="en-US" sz="2900">
                          <a:solidFill>
                            <a:srgbClr val="94DDDE"/>
                          </a:solidFill>
                          <a:latin typeface="Clear Sans"/>
                        </a:rPr>
                        <a:t>File : kumpulan informasi berkait yang diberi nama dan direkam pada penyimpanan sekunder. </a:t>
                      </a:r>
                      <a:endParaRPr lang="en-US" sz="1100"/>
                    </a:p>
                    <a:p>
                      <a:pPr marL="626111" indent="-313055" lvl="1">
                        <a:lnSpc>
                          <a:spcPts val="4060"/>
                        </a:lnSpc>
                        <a:buFont typeface="Arial"/>
                        <a:buChar char="•"/>
                      </a:pPr>
                      <a:r>
                        <a:rPr lang="en-US" sz="2900">
                          <a:solidFill>
                            <a:srgbClr val="94DDDE"/>
                          </a:solidFill>
                          <a:latin typeface="Clear Sans"/>
                        </a:rPr>
                        <a:t>System : Suatu jaringan kerja dari prosedur-prosedur yang saling berhubungan,berkumpul bersama-sama untuk melakukan suatu kegiatan atau untuk menyelesaikan suatu sasaran tertentu.</a:t>
                      </a:r>
                    </a:p>
                  </a:txBody>
                  <a:tcPr marL="190500" marR="190500" marT="190500" marB="190500" anchor="ctr">
                    <a:lnL cmpd="sng" algn="ctr" cap="flat" w="66675">
                      <a:solidFill>
                        <a:srgbClr val="2B4B82"/>
                      </a:solidFill>
                      <a:prstDash val="solid"/>
                      <a:round/>
                      <a:headEnd type="none" w="med" len="med"/>
                      <a:tailEnd type="none" w="med" len="med"/>
                    </a:lnL>
                    <a:lnR cmpd="sng" algn="ctr" cap="flat" w="66675">
                      <a:solidFill>
                        <a:srgbClr val="2B4B82"/>
                      </a:solidFill>
                      <a:prstDash val="solid"/>
                      <a:round/>
                      <a:headEnd type="none" w="med" len="med"/>
                      <a:tailEnd type="none" w="med" len="med"/>
                    </a:lnR>
                    <a:lnT cmpd="sng" algn="ctr" cap="flat" w="66675">
                      <a:solidFill>
                        <a:srgbClr val="2B4B82"/>
                      </a:solidFill>
                      <a:prstDash val="solid"/>
                      <a:round/>
                      <a:headEnd type="none" w="med" len="med"/>
                      <a:tailEnd type="none" w="med" len="med"/>
                    </a:lnT>
                    <a:lnB cmpd="sng" algn="ctr" cap="flat" w="66675">
                      <a:solidFill>
                        <a:srgbClr val="2B4B82"/>
                      </a:solidFill>
                      <a:prstDash val="solid"/>
                      <a:round/>
                      <a:headEnd type="none" w="med" len="med"/>
                      <a:tailEnd type="none" w="med" len="med"/>
                    </a:lnB>
                  </a:tcPr>
                </a:tc>
              </a:tr>
            </a:tbl>
          </a:graphicData>
        </a:graphic>
      </p:graphicFrame>
      <p:grpSp>
        <p:nvGrpSpPr>
          <p:cNvPr name="Group 7" id="7"/>
          <p:cNvGrpSpPr/>
          <p:nvPr/>
        </p:nvGrpSpPr>
        <p:grpSpPr>
          <a:xfrm rot="0">
            <a:off x="0" y="9427634"/>
            <a:ext cx="18288000" cy="859366"/>
            <a:chOff x="0" y="0"/>
            <a:chExt cx="13796730" cy="648318"/>
          </a:xfrm>
        </p:grpSpPr>
        <p:sp>
          <p:nvSpPr>
            <p:cNvPr name="Freeform 8" id="8"/>
            <p:cNvSpPr/>
            <p:nvPr/>
          </p:nvSpPr>
          <p:spPr>
            <a:xfrm flipH="false" flipV="false" rot="0">
              <a:off x="0" y="0"/>
              <a:ext cx="13796730" cy="648318"/>
            </a:xfrm>
            <a:custGeom>
              <a:avLst/>
              <a:gdLst/>
              <a:ahLst/>
              <a:cxnLst/>
              <a:rect r="r" b="b" t="t" l="l"/>
              <a:pathLst>
                <a:path h="648318" w="13796730">
                  <a:moveTo>
                    <a:pt x="0" y="0"/>
                  </a:moveTo>
                  <a:lnTo>
                    <a:pt x="13796730" y="0"/>
                  </a:lnTo>
                  <a:lnTo>
                    <a:pt x="13796730" y="648318"/>
                  </a:lnTo>
                  <a:lnTo>
                    <a:pt x="0" y="648318"/>
                  </a:lnTo>
                  <a:close/>
                </a:path>
              </a:pathLst>
            </a:custGeom>
            <a:solidFill>
              <a:srgbClr val="FEFEFE"/>
            </a:solidFill>
            <a:ln cap="sq">
              <a:noFill/>
              <a:prstDash val="solid"/>
              <a:miter/>
            </a:ln>
          </p:spPr>
        </p:sp>
        <p:sp>
          <p:nvSpPr>
            <p:cNvPr name="TextBox 9" id="9"/>
            <p:cNvSpPr txBox="true"/>
            <p:nvPr/>
          </p:nvSpPr>
          <p:spPr>
            <a:xfrm>
              <a:off x="0" y="-28575"/>
              <a:ext cx="13796730" cy="676893"/>
            </a:xfrm>
            <a:prstGeom prst="rect">
              <a:avLst/>
            </a:prstGeom>
          </p:spPr>
          <p:txBody>
            <a:bodyPr anchor="ctr" rtlCol="false" tIns="127000" lIns="127000" bIns="127000" rIns="127000"/>
            <a:lstStyle/>
            <a:p>
              <a:pPr algn="ctr">
                <a:lnSpc>
                  <a:spcPts val="2100"/>
                </a:lnSpc>
              </a:pPr>
              <a:r>
                <a:rPr lang="en-US" sz="1500">
                  <a:solidFill>
                    <a:srgbClr val="2B4B82"/>
                  </a:solidFill>
                  <a:latin typeface="Clear Sans Medium"/>
                </a:rPr>
                <a:t>Tip:</a:t>
              </a:r>
              <a:r>
                <a:rPr lang="en-US" sz="1500">
                  <a:solidFill>
                    <a:srgbClr val="2B4B82"/>
                  </a:solidFill>
                  <a:latin typeface="Clear Sans"/>
                </a:rPr>
                <a:t> Use links to go to a different page inside your presentation. </a:t>
              </a:r>
            </a:p>
            <a:p>
              <a:pPr algn="ctr">
                <a:lnSpc>
                  <a:spcPts val="2100"/>
                </a:lnSpc>
              </a:pPr>
              <a:r>
                <a:rPr lang="en-US" sz="1500">
                  <a:solidFill>
                    <a:srgbClr val="2B4B82"/>
                  </a:solidFill>
                  <a:latin typeface="Clear Sans Medium"/>
                </a:rPr>
                <a:t>How: </a:t>
              </a:r>
              <a:r>
                <a:rPr lang="en-US" sz="1500">
                  <a:solidFill>
                    <a:srgbClr val="2B4B82"/>
                  </a:solidFill>
                  <a:latin typeface="Clear Sans"/>
                </a:rPr>
                <a:t>Highlight text, click on the link symbol on the toolbar, and select the page in your presentation you want to connect.</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8184311" cy="10287000"/>
          </a:xfrm>
          <a:custGeom>
            <a:avLst/>
            <a:gdLst/>
            <a:ahLst/>
            <a:cxnLst/>
            <a:rect r="r" b="b" t="t" l="l"/>
            <a:pathLst>
              <a:path h="10287000" w="8184311">
                <a:moveTo>
                  <a:pt x="0" y="0"/>
                </a:moveTo>
                <a:lnTo>
                  <a:pt x="8184311" y="0"/>
                </a:lnTo>
                <a:lnTo>
                  <a:pt x="8184311" y="10287000"/>
                </a:lnTo>
                <a:lnTo>
                  <a:pt x="0" y="10287000"/>
                </a:lnTo>
                <a:lnTo>
                  <a:pt x="0" y="0"/>
                </a:lnTo>
                <a:close/>
              </a:path>
            </a:pathLst>
          </a:custGeom>
          <a:blipFill>
            <a:blip r:embed="rId2"/>
            <a:stretch>
              <a:fillRect l="0" t="-9669" r="0" b="-9669"/>
            </a:stretch>
          </a:blipFill>
        </p:spPr>
      </p:sp>
      <p:grpSp>
        <p:nvGrpSpPr>
          <p:cNvPr name="Group 3" id="3"/>
          <p:cNvGrpSpPr/>
          <p:nvPr/>
        </p:nvGrpSpPr>
        <p:grpSpPr>
          <a:xfrm rot="0">
            <a:off x="9947095" y="1041908"/>
            <a:ext cx="7312205" cy="6909809"/>
            <a:chOff x="0" y="0"/>
            <a:chExt cx="9749607" cy="9213079"/>
          </a:xfrm>
        </p:grpSpPr>
        <p:sp>
          <p:nvSpPr>
            <p:cNvPr name="TextBox 4" id="4"/>
            <p:cNvSpPr txBox="true"/>
            <p:nvPr/>
          </p:nvSpPr>
          <p:spPr>
            <a:xfrm rot="0">
              <a:off x="0" y="85725"/>
              <a:ext cx="9749607" cy="1207135"/>
            </a:xfrm>
            <a:prstGeom prst="rect">
              <a:avLst/>
            </a:prstGeom>
          </p:spPr>
          <p:txBody>
            <a:bodyPr anchor="t" rtlCol="false" tIns="0" lIns="0" bIns="0" rIns="0">
              <a:spAutoFit/>
            </a:bodyPr>
            <a:lstStyle/>
            <a:p>
              <a:pPr>
                <a:lnSpc>
                  <a:spcPts val="6719"/>
                </a:lnSpc>
              </a:pPr>
              <a:r>
                <a:rPr lang="en-US" sz="6399">
                  <a:solidFill>
                    <a:srgbClr val="2B4B82"/>
                  </a:solidFill>
                  <a:latin typeface="Clear Sans Bold"/>
                </a:rPr>
                <a:t>Operasi Pada File</a:t>
              </a:r>
            </a:p>
          </p:txBody>
        </p:sp>
        <p:sp>
          <p:nvSpPr>
            <p:cNvPr name="TextBox 5" id="5"/>
            <p:cNvSpPr txBox="true"/>
            <p:nvPr/>
          </p:nvSpPr>
          <p:spPr>
            <a:xfrm rot="0">
              <a:off x="0" y="1947833"/>
              <a:ext cx="9749607" cy="7265246"/>
            </a:xfrm>
            <a:prstGeom prst="rect">
              <a:avLst/>
            </a:prstGeom>
          </p:spPr>
          <p:txBody>
            <a:bodyPr anchor="t" rtlCol="false" tIns="0" lIns="0" bIns="0" rIns="0">
              <a:spAutoFit/>
            </a:bodyPr>
            <a:lstStyle/>
            <a:p>
              <a:pPr>
                <a:lnSpc>
                  <a:spcPts val="3640"/>
                </a:lnSpc>
              </a:pPr>
              <a:r>
                <a:rPr lang="en-US" sz="2600">
                  <a:solidFill>
                    <a:srgbClr val="2B4B82"/>
                  </a:solidFill>
                  <a:latin typeface="Clear Sans"/>
                </a:rPr>
                <a:t>SEBUAH FILE ADALAH JENIS DATA ABSTRAK.UNTUK MENDEFINISIKAN FILE SECARA TEPAT, PERLU MELIHAT OPERASI YANG DAPAT DILAKUKAN PADA FILE TERSEBUT. OPERASI ADA ENAM OPERASI DASAR PADA FILE YAITU: </a:t>
              </a:r>
            </a:p>
            <a:p>
              <a:pPr marL="561342" indent="-280671" lvl="1">
                <a:lnSpc>
                  <a:spcPts val="3640"/>
                </a:lnSpc>
                <a:buFont typeface="Arial"/>
                <a:buChar char="•"/>
              </a:pPr>
              <a:r>
                <a:rPr lang="en-US" sz="2600">
                  <a:solidFill>
                    <a:srgbClr val="2B4B82"/>
                  </a:solidFill>
                  <a:latin typeface="Clear Sans"/>
                </a:rPr>
                <a:t>MEMBUAT SEBUAH FILE</a:t>
              </a:r>
            </a:p>
            <a:p>
              <a:pPr marL="561342" indent="-280671" lvl="1">
                <a:lnSpc>
                  <a:spcPts val="3640"/>
                </a:lnSpc>
                <a:buFont typeface="Arial"/>
                <a:buChar char="•"/>
              </a:pPr>
              <a:r>
                <a:rPr lang="en-US" sz="2600">
                  <a:solidFill>
                    <a:srgbClr val="2B4B82"/>
                  </a:solidFill>
                  <a:latin typeface="Clear Sans"/>
                </a:rPr>
                <a:t>MENULIS SEBUAH FILE</a:t>
              </a:r>
            </a:p>
            <a:p>
              <a:pPr marL="561342" indent="-280671" lvl="1">
                <a:lnSpc>
                  <a:spcPts val="3640"/>
                </a:lnSpc>
                <a:buFont typeface="Arial"/>
                <a:buChar char="•"/>
              </a:pPr>
              <a:r>
                <a:rPr lang="en-US" sz="2600">
                  <a:solidFill>
                    <a:srgbClr val="2B4B82"/>
                  </a:solidFill>
                  <a:latin typeface="Clear Sans"/>
                </a:rPr>
                <a:t>MEMBACA SEBUAH FILE</a:t>
              </a:r>
            </a:p>
            <a:p>
              <a:pPr marL="561342" indent="-280671" lvl="1">
                <a:lnSpc>
                  <a:spcPts val="3640"/>
                </a:lnSpc>
                <a:buFont typeface="Arial"/>
                <a:buChar char="•"/>
              </a:pPr>
              <a:r>
                <a:rPr lang="en-US" sz="2600">
                  <a:solidFill>
                    <a:srgbClr val="2B4B82"/>
                  </a:solidFill>
                  <a:latin typeface="Clear Sans"/>
                </a:rPr>
                <a:t>MENEMPATKAN KEMBALI FILE</a:t>
              </a:r>
            </a:p>
            <a:p>
              <a:pPr marL="561342" indent="-280671" lvl="1">
                <a:lnSpc>
                  <a:spcPts val="3640"/>
                </a:lnSpc>
                <a:buFont typeface="Arial"/>
                <a:buChar char="•"/>
              </a:pPr>
              <a:r>
                <a:rPr lang="en-US" sz="2600">
                  <a:solidFill>
                    <a:srgbClr val="2B4B82"/>
                  </a:solidFill>
                  <a:latin typeface="Clear Sans"/>
                </a:rPr>
                <a:t>MENGHAPUS FILE</a:t>
              </a:r>
            </a:p>
            <a:p>
              <a:pPr marL="561342" indent="-280671" lvl="1">
                <a:lnSpc>
                  <a:spcPts val="3640"/>
                </a:lnSpc>
                <a:buFont typeface="Arial"/>
                <a:buChar char="•"/>
              </a:pPr>
              <a:r>
                <a:rPr lang="en-US" sz="2600">
                  <a:solidFill>
                    <a:srgbClr val="2B4B82"/>
                  </a:solidFill>
                  <a:latin typeface="Clear Sans"/>
                </a:rPr>
                <a:t>MEMENDEKKAN FILE</a:t>
              </a: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grpSp>
        <p:nvGrpSpPr>
          <p:cNvPr name="Group 2" id="2"/>
          <p:cNvGrpSpPr/>
          <p:nvPr/>
        </p:nvGrpSpPr>
        <p:grpSpPr>
          <a:xfrm rot="0">
            <a:off x="848952" y="1695299"/>
            <a:ext cx="8295048" cy="7887234"/>
            <a:chOff x="0" y="0"/>
            <a:chExt cx="11060065" cy="10516311"/>
          </a:xfrm>
        </p:grpSpPr>
        <p:sp>
          <p:nvSpPr>
            <p:cNvPr name="TextBox 3" id="3"/>
            <p:cNvSpPr txBox="true"/>
            <p:nvPr/>
          </p:nvSpPr>
          <p:spPr>
            <a:xfrm rot="0">
              <a:off x="0" y="190500"/>
              <a:ext cx="11060065" cy="1431714"/>
            </a:xfrm>
            <a:prstGeom prst="rect">
              <a:avLst/>
            </a:prstGeom>
          </p:spPr>
          <p:txBody>
            <a:bodyPr anchor="t" rtlCol="false" tIns="0" lIns="0" bIns="0" rIns="0">
              <a:spAutoFit/>
            </a:bodyPr>
            <a:lstStyle/>
            <a:p>
              <a:pPr>
                <a:lnSpc>
                  <a:spcPts val="7520"/>
                </a:lnSpc>
              </a:pPr>
              <a:r>
                <a:rPr lang="en-US" sz="8000" spc="-88">
                  <a:solidFill>
                    <a:srgbClr val="2B4B82"/>
                  </a:solidFill>
                  <a:latin typeface="Clear Sans Bold"/>
                </a:rPr>
                <a:t>Klasifikasi File</a:t>
              </a:r>
            </a:p>
          </p:txBody>
        </p:sp>
        <p:sp>
          <p:nvSpPr>
            <p:cNvPr name="TextBox 4" id="4"/>
            <p:cNvSpPr txBox="true"/>
            <p:nvPr/>
          </p:nvSpPr>
          <p:spPr>
            <a:xfrm rot="0">
              <a:off x="0" y="2229562"/>
              <a:ext cx="11060065" cy="8286750"/>
            </a:xfrm>
            <a:prstGeom prst="rect">
              <a:avLst/>
            </a:prstGeom>
          </p:spPr>
          <p:txBody>
            <a:bodyPr anchor="t" rtlCol="false" tIns="0" lIns="0" bIns="0" rIns="0">
              <a:spAutoFit/>
            </a:bodyPr>
            <a:lstStyle/>
            <a:p>
              <a:pPr>
                <a:lnSpc>
                  <a:spcPts val="4200"/>
                </a:lnSpc>
              </a:pPr>
              <a:r>
                <a:rPr lang="en-US" sz="3000">
                  <a:solidFill>
                    <a:srgbClr val="2B4B82"/>
                  </a:solidFill>
                  <a:latin typeface="Clear Sans"/>
                </a:rPr>
                <a:t>1.MASTER FILE</a:t>
              </a:r>
            </a:p>
            <a:p>
              <a:pPr>
                <a:lnSpc>
                  <a:spcPts val="4200"/>
                </a:lnSpc>
              </a:pPr>
              <a:r>
                <a:rPr lang="en-US" sz="3000">
                  <a:solidFill>
                    <a:srgbClr val="2B4B82"/>
                  </a:solidFill>
                  <a:latin typeface="Clear Sans"/>
                </a:rPr>
                <a:t>Adalah file yang berisi data yang relatif tetap. Ada 2 jenis Master File :</a:t>
              </a:r>
            </a:p>
            <a:p>
              <a:pPr>
                <a:lnSpc>
                  <a:spcPts val="3000"/>
                </a:lnSpc>
              </a:pPr>
              <a:r>
                <a:rPr lang="en-US" sz="3000">
                  <a:solidFill>
                    <a:srgbClr val="2B4B82"/>
                  </a:solidFill>
                  <a:latin typeface="Clear Sans"/>
                </a:rPr>
                <a:t> </a:t>
              </a:r>
            </a:p>
            <a:p>
              <a:pPr>
                <a:lnSpc>
                  <a:spcPts val="4200"/>
                </a:lnSpc>
              </a:pPr>
              <a:r>
                <a:rPr lang="en-US" sz="3000">
                  <a:solidFill>
                    <a:srgbClr val="2B4B82"/>
                  </a:solidFill>
                  <a:latin typeface="Clear Sans"/>
                </a:rPr>
                <a:t>a.Reference Master File </a:t>
              </a:r>
            </a:p>
            <a:p>
              <a:pPr>
                <a:lnSpc>
                  <a:spcPts val="4200"/>
                </a:lnSpc>
              </a:pPr>
              <a:r>
                <a:rPr lang="en-US" sz="3000">
                  <a:solidFill>
                    <a:srgbClr val="2B4B82"/>
                  </a:solidFill>
                  <a:latin typeface="Clear Sans"/>
                </a:rPr>
                <a:t> Adalah File yang berisi record yang tak berubah / jarang berubah. </a:t>
              </a:r>
            </a:p>
            <a:p>
              <a:pPr>
                <a:lnSpc>
                  <a:spcPts val="4200"/>
                </a:lnSpc>
              </a:pPr>
            </a:p>
            <a:p>
              <a:pPr>
                <a:lnSpc>
                  <a:spcPts val="4200"/>
                </a:lnSpc>
              </a:pPr>
              <a:r>
                <a:rPr lang="en-US" sz="3000">
                  <a:solidFill>
                    <a:srgbClr val="2B4B82"/>
                  </a:solidFill>
                  <a:latin typeface="Clear Sans"/>
                </a:rPr>
                <a:t>b.Dynamic Master File </a:t>
              </a:r>
            </a:p>
            <a:p>
              <a:pPr>
                <a:lnSpc>
                  <a:spcPts val="4200"/>
                </a:lnSpc>
              </a:pPr>
              <a:r>
                <a:rPr lang="en-US" sz="3000">
                  <a:solidFill>
                    <a:srgbClr val="2B4B82"/>
                  </a:solidFill>
                  <a:latin typeface="Clear Sans"/>
                </a:rPr>
                <a:t>Adalah File yang berisi record yang terus menerus berubah dalam kurun waktu tertentu atau berdasarkan suatu peristiwa transaksi.</a:t>
              </a:r>
            </a:p>
          </p:txBody>
        </p:sp>
      </p:grpSp>
      <p:pic>
        <p:nvPicPr>
          <p:cNvPr name="Picture 5" id="5"/>
          <p:cNvPicPr>
            <a:picLocks noChangeAspect="true"/>
          </p:cNvPicPr>
          <p:nvPr/>
        </p:nvPicPr>
        <p:blipFill>
          <a:blip r:embed="rId2"/>
          <a:srcRect l="0" t="0" r="0" b="0"/>
          <a:stretch>
            <a:fillRect/>
          </a:stretch>
        </p:blipFill>
        <p:spPr>
          <a:xfrm flipH="false" flipV="false" rot="0">
            <a:off x="11323120" y="1897516"/>
            <a:ext cx="4075325" cy="5292630"/>
          </a:xfrm>
          <a:prstGeom prst="rect">
            <a:avLst/>
          </a:prstGeom>
        </p:spPr>
      </p:pic>
      <p:pic>
        <p:nvPicPr>
          <p:cNvPr name="Picture 6" id="6"/>
          <p:cNvPicPr>
            <a:picLocks noChangeAspect="true"/>
          </p:cNvPicPr>
          <p:nvPr/>
        </p:nvPicPr>
        <p:blipFill>
          <a:blip r:embed="rId3"/>
          <a:srcRect l="0" t="0" r="0" b="0"/>
          <a:stretch>
            <a:fillRect/>
          </a:stretch>
        </p:blipFill>
        <p:spPr>
          <a:xfrm flipH="false" flipV="false" rot="-5400000">
            <a:off x="15313836" y="7611536"/>
            <a:ext cx="1681804" cy="2874878"/>
          </a:xfrm>
          <a:prstGeom prst="rect">
            <a:avLst/>
          </a:prstGeom>
        </p:spPr>
      </p:pic>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grpSp>
        <p:nvGrpSpPr>
          <p:cNvPr name="Group 2" id="2"/>
          <p:cNvGrpSpPr/>
          <p:nvPr/>
        </p:nvGrpSpPr>
        <p:grpSpPr>
          <a:xfrm rot="0">
            <a:off x="848952" y="1885799"/>
            <a:ext cx="8295048" cy="7506234"/>
            <a:chOff x="0" y="0"/>
            <a:chExt cx="11060065" cy="10008311"/>
          </a:xfrm>
        </p:grpSpPr>
        <p:sp>
          <p:nvSpPr>
            <p:cNvPr name="TextBox 3" id="3"/>
            <p:cNvSpPr txBox="true"/>
            <p:nvPr/>
          </p:nvSpPr>
          <p:spPr>
            <a:xfrm rot="0">
              <a:off x="0" y="190500"/>
              <a:ext cx="11060065" cy="1431714"/>
            </a:xfrm>
            <a:prstGeom prst="rect">
              <a:avLst/>
            </a:prstGeom>
          </p:spPr>
          <p:txBody>
            <a:bodyPr anchor="t" rtlCol="false" tIns="0" lIns="0" bIns="0" rIns="0">
              <a:spAutoFit/>
            </a:bodyPr>
            <a:lstStyle/>
            <a:p>
              <a:pPr>
                <a:lnSpc>
                  <a:spcPts val="7520"/>
                </a:lnSpc>
              </a:pPr>
              <a:r>
                <a:rPr lang="en-US" sz="8000" spc="-88">
                  <a:solidFill>
                    <a:srgbClr val="2B4B82"/>
                  </a:solidFill>
                  <a:latin typeface="Clear Sans Bold"/>
                </a:rPr>
                <a:t>Klasifikasi File</a:t>
              </a:r>
            </a:p>
          </p:txBody>
        </p:sp>
        <p:sp>
          <p:nvSpPr>
            <p:cNvPr name="TextBox 4" id="4"/>
            <p:cNvSpPr txBox="true"/>
            <p:nvPr/>
          </p:nvSpPr>
          <p:spPr>
            <a:xfrm rot="0">
              <a:off x="0" y="2229562"/>
              <a:ext cx="11060065" cy="7778750"/>
            </a:xfrm>
            <a:prstGeom prst="rect">
              <a:avLst/>
            </a:prstGeom>
          </p:spPr>
          <p:txBody>
            <a:bodyPr anchor="t" rtlCol="false" tIns="0" lIns="0" bIns="0" rIns="0">
              <a:spAutoFit/>
            </a:bodyPr>
            <a:lstStyle/>
            <a:p>
              <a:pPr>
                <a:lnSpc>
                  <a:spcPts val="4200"/>
                </a:lnSpc>
              </a:pPr>
              <a:r>
                <a:rPr lang="en-US" sz="3000">
                  <a:solidFill>
                    <a:srgbClr val="2B4B82"/>
                  </a:solidFill>
                  <a:latin typeface="Clear Sans"/>
                </a:rPr>
                <a:t>2.TRANSACTION FILE</a:t>
              </a:r>
            </a:p>
            <a:p>
              <a:pPr>
                <a:lnSpc>
                  <a:spcPts val="4200"/>
                </a:lnSpc>
              </a:pPr>
              <a:r>
                <a:rPr lang="en-US" sz="3000">
                  <a:solidFill>
                    <a:srgbClr val="2B4B82"/>
                  </a:solidFill>
                  <a:latin typeface="Clear Sans"/>
                </a:rPr>
                <a:t> Adalah file yang berisi record-recod yang akan memperbarui record yang ada pada master file. Mengupdate dapat berupa : Penambahan record, penghapusan dan perbaikan record.</a:t>
              </a:r>
            </a:p>
            <a:p>
              <a:pPr>
                <a:lnSpc>
                  <a:spcPts val="4200"/>
                </a:lnSpc>
              </a:pPr>
              <a:r>
                <a:rPr lang="en-US" sz="3000">
                  <a:solidFill>
                    <a:srgbClr val="2B4B82"/>
                  </a:solidFill>
                  <a:latin typeface="Clear Sans"/>
                </a:rPr>
                <a:t> </a:t>
              </a:r>
            </a:p>
            <a:p>
              <a:pPr>
                <a:lnSpc>
                  <a:spcPts val="4200"/>
                </a:lnSpc>
              </a:pPr>
              <a:r>
                <a:rPr lang="en-US" sz="3000">
                  <a:solidFill>
                    <a:srgbClr val="2B4B82"/>
                  </a:solidFill>
                  <a:latin typeface="Clear Sans"/>
                </a:rPr>
                <a:t>3</a:t>
              </a:r>
              <a:r>
                <a:rPr lang="en-US" sz="3000">
                  <a:solidFill>
                    <a:srgbClr val="2B4B82"/>
                  </a:solidFill>
                  <a:latin typeface="Clear Sans"/>
                </a:rPr>
                <a:t>.REPORT FILE</a:t>
              </a:r>
            </a:p>
            <a:p>
              <a:pPr>
                <a:lnSpc>
                  <a:spcPts val="4200"/>
                </a:lnSpc>
              </a:pPr>
              <a:r>
                <a:rPr lang="en-US" sz="3000">
                  <a:solidFill>
                    <a:srgbClr val="2B4B82"/>
                  </a:solidFill>
                  <a:latin typeface="Clear Sans"/>
                </a:rPr>
                <a:t>Adalah file yang berisi data yang dibuat untuk laporan / keperluan user. File tersebut dapat dicetak pada kertas printer atau hanya ditampilkan di layar.</a:t>
              </a:r>
            </a:p>
          </p:txBody>
        </p:sp>
      </p:grpSp>
      <p:pic>
        <p:nvPicPr>
          <p:cNvPr name="Picture 5" id="5"/>
          <p:cNvPicPr>
            <a:picLocks noChangeAspect="true"/>
          </p:cNvPicPr>
          <p:nvPr/>
        </p:nvPicPr>
        <p:blipFill>
          <a:blip r:embed="rId2"/>
          <a:srcRect l="0" t="0" r="0" b="0"/>
          <a:stretch>
            <a:fillRect/>
          </a:stretch>
        </p:blipFill>
        <p:spPr>
          <a:xfrm flipH="false" flipV="false" rot="0">
            <a:off x="11323120" y="1897516"/>
            <a:ext cx="4075325" cy="5292630"/>
          </a:xfrm>
          <a:prstGeom prst="rect">
            <a:avLst/>
          </a:prstGeom>
        </p:spPr>
      </p:pic>
      <p:pic>
        <p:nvPicPr>
          <p:cNvPr name="Picture 6" id="6"/>
          <p:cNvPicPr>
            <a:picLocks noChangeAspect="true"/>
          </p:cNvPicPr>
          <p:nvPr/>
        </p:nvPicPr>
        <p:blipFill>
          <a:blip r:embed="rId3"/>
          <a:srcRect l="0" t="0" r="0" b="0"/>
          <a:stretch>
            <a:fillRect/>
          </a:stretch>
        </p:blipFill>
        <p:spPr>
          <a:xfrm flipH="false" flipV="false" rot="-5400000">
            <a:off x="15313836" y="7611536"/>
            <a:ext cx="1681804" cy="2874878"/>
          </a:xfrm>
          <a:prstGeom prst="rect">
            <a:avLst/>
          </a:prstGeom>
        </p:spPr>
      </p:pic>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grpSp>
        <p:nvGrpSpPr>
          <p:cNvPr name="Group 2" id="2"/>
          <p:cNvGrpSpPr/>
          <p:nvPr/>
        </p:nvGrpSpPr>
        <p:grpSpPr>
          <a:xfrm rot="0">
            <a:off x="848952" y="1619099"/>
            <a:ext cx="8295048" cy="8039634"/>
            <a:chOff x="0" y="0"/>
            <a:chExt cx="11060065" cy="10719511"/>
          </a:xfrm>
        </p:grpSpPr>
        <p:sp>
          <p:nvSpPr>
            <p:cNvPr name="TextBox 3" id="3"/>
            <p:cNvSpPr txBox="true"/>
            <p:nvPr/>
          </p:nvSpPr>
          <p:spPr>
            <a:xfrm rot="0">
              <a:off x="0" y="190500"/>
              <a:ext cx="11060065" cy="1431714"/>
            </a:xfrm>
            <a:prstGeom prst="rect">
              <a:avLst/>
            </a:prstGeom>
          </p:spPr>
          <p:txBody>
            <a:bodyPr anchor="t" rtlCol="false" tIns="0" lIns="0" bIns="0" rIns="0">
              <a:spAutoFit/>
            </a:bodyPr>
            <a:lstStyle/>
            <a:p>
              <a:pPr>
                <a:lnSpc>
                  <a:spcPts val="7520"/>
                </a:lnSpc>
              </a:pPr>
              <a:r>
                <a:rPr lang="en-US" sz="8000" spc="-88">
                  <a:solidFill>
                    <a:srgbClr val="2B4B82"/>
                  </a:solidFill>
                  <a:latin typeface="Clear Sans Bold"/>
                </a:rPr>
                <a:t>Klasifikasi File</a:t>
              </a:r>
            </a:p>
          </p:txBody>
        </p:sp>
        <p:sp>
          <p:nvSpPr>
            <p:cNvPr name="TextBox 4" id="4"/>
            <p:cNvSpPr txBox="true"/>
            <p:nvPr/>
          </p:nvSpPr>
          <p:spPr>
            <a:xfrm rot="0">
              <a:off x="0" y="2229562"/>
              <a:ext cx="11060065" cy="8489950"/>
            </a:xfrm>
            <a:prstGeom prst="rect">
              <a:avLst/>
            </a:prstGeom>
          </p:spPr>
          <p:txBody>
            <a:bodyPr anchor="t" rtlCol="false" tIns="0" lIns="0" bIns="0" rIns="0">
              <a:spAutoFit/>
            </a:bodyPr>
            <a:lstStyle/>
            <a:p>
              <a:pPr>
                <a:lnSpc>
                  <a:spcPts val="4200"/>
                </a:lnSpc>
              </a:pPr>
              <a:r>
                <a:rPr lang="en-US" sz="3000">
                  <a:solidFill>
                    <a:srgbClr val="2B4B82"/>
                  </a:solidFill>
                  <a:latin typeface="Clear Sans"/>
                </a:rPr>
                <a:t>4.WORK FILE</a:t>
              </a:r>
            </a:p>
            <a:p>
              <a:pPr>
                <a:lnSpc>
                  <a:spcPts val="4200"/>
                </a:lnSpc>
              </a:pPr>
              <a:r>
                <a:rPr lang="en-US" sz="3000">
                  <a:solidFill>
                    <a:srgbClr val="2B4B82"/>
                  </a:solidFill>
                  <a:latin typeface="Clear Sans"/>
                </a:rPr>
                <a:t> Merupakan file sementara dalam sistem. Suatu work file merupakan alat untuk melewatkan data yang dibuat oleh sebuah program ke program lain. Biasanya file ini dibuat pada waktu proses sortir. </a:t>
              </a:r>
            </a:p>
            <a:p>
              <a:pPr>
                <a:lnSpc>
                  <a:spcPts val="4200"/>
                </a:lnSpc>
              </a:pPr>
            </a:p>
            <a:p>
              <a:pPr>
                <a:lnSpc>
                  <a:spcPts val="4200"/>
                </a:lnSpc>
              </a:pPr>
              <a:r>
                <a:rPr lang="en-US" sz="3000">
                  <a:solidFill>
                    <a:srgbClr val="2B4B82"/>
                  </a:solidFill>
                  <a:latin typeface="Clear Sans"/>
                </a:rPr>
                <a:t>5</a:t>
              </a:r>
              <a:r>
                <a:rPr lang="en-US" sz="3000">
                  <a:solidFill>
                    <a:srgbClr val="2B4B82"/>
                  </a:solidFill>
                  <a:latin typeface="Clear Sans"/>
                </a:rPr>
                <a:t>.PROGRAM FILE</a:t>
              </a:r>
            </a:p>
            <a:p>
              <a:pPr>
                <a:lnSpc>
                  <a:spcPts val="4200"/>
                </a:lnSpc>
              </a:pPr>
              <a:r>
                <a:rPr lang="en-US" sz="3000">
                  <a:solidFill>
                    <a:srgbClr val="2B4B82"/>
                  </a:solidFill>
                  <a:latin typeface="Clear Sans"/>
                </a:rPr>
                <a:t> Adalah file yang berisi instruksi-instruksi untuk memproses data yang akan disimpan pada file lain/ pada memomri utama.</a:t>
              </a:r>
            </a:p>
            <a:p>
              <a:pPr>
                <a:lnSpc>
                  <a:spcPts val="4200"/>
                </a:lnSpc>
              </a:pPr>
            </a:p>
          </p:txBody>
        </p:sp>
      </p:grpSp>
      <p:pic>
        <p:nvPicPr>
          <p:cNvPr name="Picture 5" id="5"/>
          <p:cNvPicPr>
            <a:picLocks noChangeAspect="true"/>
          </p:cNvPicPr>
          <p:nvPr/>
        </p:nvPicPr>
        <p:blipFill>
          <a:blip r:embed="rId2"/>
          <a:srcRect l="0" t="0" r="0" b="0"/>
          <a:stretch>
            <a:fillRect/>
          </a:stretch>
        </p:blipFill>
        <p:spPr>
          <a:xfrm flipH="false" flipV="false" rot="0">
            <a:off x="11323120" y="1897516"/>
            <a:ext cx="4075325" cy="5292630"/>
          </a:xfrm>
          <a:prstGeom prst="rect">
            <a:avLst/>
          </a:prstGeom>
        </p:spPr>
      </p:pic>
      <p:pic>
        <p:nvPicPr>
          <p:cNvPr name="Picture 6" id="6"/>
          <p:cNvPicPr>
            <a:picLocks noChangeAspect="true"/>
          </p:cNvPicPr>
          <p:nvPr/>
        </p:nvPicPr>
        <p:blipFill>
          <a:blip r:embed="rId3"/>
          <a:srcRect l="0" t="0" r="0" b="0"/>
          <a:stretch>
            <a:fillRect/>
          </a:stretch>
        </p:blipFill>
        <p:spPr>
          <a:xfrm flipH="false" flipV="false" rot="-5400000">
            <a:off x="15313836" y="7611536"/>
            <a:ext cx="1681804" cy="2874878"/>
          </a:xfrm>
          <a:prstGeom prst="rect">
            <a:avLst/>
          </a:prstGeom>
        </p:spPr>
      </p:pic>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grpSp>
        <p:nvGrpSpPr>
          <p:cNvPr name="Group 2" id="2"/>
          <p:cNvGrpSpPr/>
          <p:nvPr/>
        </p:nvGrpSpPr>
        <p:grpSpPr>
          <a:xfrm rot="0">
            <a:off x="848952" y="1619099"/>
            <a:ext cx="8295048" cy="8039634"/>
            <a:chOff x="0" y="0"/>
            <a:chExt cx="11060065" cy="10719511"/>
          </a:xfrm>
        </p:grpSpPr>
        <p:sp>
          <p:nvSpPr>
            <p:cNvPr name="TextBox 3" id="3"/>
            <p:cNvSpPr txBox="true"/>
            <p:nvPr/>
          </p:nvSpPr>
          <p:spPr>
            <a:xfrm rot="0">
              <a:off x="0" y="190500"/>
              <a:ext cx="11060065" cy="1431714"/>
            </a:xfrm>
            <a:prstGeom prst="rect">
              <a:avLst/>
            </a:prstGeom>
          </p:spPr>
          <p:txBody>
            <a:bodyPr anchor="t" rtlCol="false" tIns="0" lIns="0" bIns="0" rIns="0">
              <a:spAutoFit/>
            </a:bodyPr>
            <a:lstStyle/>
            <a:p>
              <a:pPr>
                <a:lnSpc>
                  <a:spcPts val="7520"/>
                </a:lnSpc>
              </a:pPr>
              <a:r>
                <a:rPr lang="en-US" sz="8000" spc="-88">
                  <a:solidFill>
                    <a:srgbClr val="2B4B82"/>
                  </a:solidFill>
                  <a:latin typeface="Clear Sans Bold"/>
                </a:rPr>
                <a:t>Klasifikasi File</a:t>
              </a:r>
            </a:p>
          </p:txBody>
        </p:sp>
        <p:sp>
          <p:nvSpPr>
            <p:cNvPr name="TextBox 4" id="4"/>
            <p:cNvSpPr txBox="true"/>
            <p:nvPr/>
          </p:nvSpPr>
          <p:spPr>
            <a:xfrm rot="0">
              <a:off x="0" y="2229562"/>
              <a:ext cx="11060065" cy="8489950"/>
            </a:xfrm>
            <a:prstGeom prst="rect">
              <a:avLst/>
            </a:prstGeom>
          </p:spPr>
          <p:txBody>
            <a:bodyPr anchor="t" rtlCol="false" tIns="0" lIns="0" bIns="0" rIns="0">
              <a:spAutoFit/>
            </a:bodyPr>
            <a:lstStyle/>
            <a:p>
              <a:pPr>
                <a:lnSpc>
                  <a:spcPts val="4200"/>
                </a:lnSpc>
              </a:pPr>
              <a:r>
                <a:rPr lang="en-US" sz="3000">
                  <a:solidFill>
                    <a:srgbClr val="2B4B82"/>
                  </a:solidFill>
                  <a:latin typeface="Clear Sans"/>
                </a:rPr>
                <a:t>6.TEXT FILE</a:t>
              </a:r>
            </a:p>
            <a:p>
              <a:pPr>
                <a:lnSpc>
                  <a:spcPts val="4200"/>
                </a:lnSpc>
              </a:pPr>
              <a:r>
                <a:rPr lang="en-US" sz="3000">
                  <a:solidFill>
                    <a:srgbClr val="2B4B82"/>
                  </a:solidFill>
                  <a:latin typeface="Clear Sans"/>
                </a:rPr>
                <a:t> Adalah file yang berisi input data alphanumeric dan grafik yang digunakan oleh sebuah text editor program. Text file hanya dapat diproses dengan text editor. </a:t>
              </a:r>
            </a:p>
            <a:p>
              <a:pPr>
                <a:lnSpc>
                  <a:spcPts val="4200"/>
                </a:lnSpc>
              </a:pPr>
            </a:p>
            <a:p>
              <a:pPr>
                <a:lnSpc>
                  <a:spcPts val="4200"/>
                </a:lnSpc>
              </a:pPr>
              <a:r>
                <a:rPr lang="en-US" sz="3000">
                  <a:solidFill>
                    <a:srgbClr val="2B4B82"/>
                  </a:solidFill>
                  <a:latin typeface="Clear Sans"/>
                </a:rPr>
                <a:t>7</a:t>
              </a:r>
              <a:r>
                <a:rPr lang="en-US" sz="3000">
                  <a:solidFill>
                    <a:srgbClr val="2B4B82"/>
                  </a:solidFill>
                  <a:latin typeface="Clear Sans"/>
                </a:rPr>
                <a:t>.DUMP FILE</a:t>
              </a:r>
            </a:p>
            <a:p>
              <a:pPr>
                <a:lnSpc>
                  <a:spcPts val="4200"/>
                </a:lnSpc>
              </a:pPr>
              <a:r>
                <a:rPr lang="en-US" sz="3000">
                  <a:solidFill>
                    <a:srgbClr val="2B4B82"/>
                  </a:solidFill>
                  <a:latin typeface="Clear Sans"/>
                </a:rPr>
                <a:t>Adalah file yang digunakan untuk tujuan pengamanan (security), mencatat tentang kegiatan pengupdatean, sekumpulan transaksi yang telah diproses atau sebuah program yang mengalami kekeliruan.</a:t>
              </a:r>
            </a:p>
          </p:txBody>
        </p:sp>
      </p:grpSp>
      <p:pic>
        <p:nvPicPr>
          <p:cNvPr name="Picture 5" id="5"/>
          <p:cNvPicPr>
            <a:picLocks noChangeAspect="true"/>
          </p:cNvPicPr>
          <p:nvPr/>
        </p:nvPicPr>
        <p:blipFill>
          <a:blip r:embed="rId2"/>
          <a:srcRect l="0" t="0" r="0" b="0"/>
          <a:stretch>
            <a:fillRect/>
          </a:stretch>
        </p:blipFill>
        <p:spPr>
          <a:xfrm flipH="false" flipV="false" rot="0">
            <a:off x="11323120" y="1897516"/>
            <a:ext cx="4075325" cy="5292630"/>
          </a:xfrm>
          <a:prstGeom prst="rect">
            <a:avLst/>
          </a:prstGeom>
        </p:spPr>
      </p:pic>
      <p:pic>
        <p:nvPicPr>
          <p:cNvPr name="Picture 6" id="6"/>
          <p:cNvPicPr>
            <a:picLocks noChangeAspect="true"/>
          </p:cNvPicPr>
          <p:nvPr/>
        </p:nvPicPr>
        <p:blipFill>
          <a:blip r:embed="rId3"/>
          <a:srcRect l="0" t="0" r="0" b="0"/>
          <a:stretch>
            <a:fillRect/>
          </a:stretch>
        </p:blipFill>
        <p:spPr>
          <a:xfrm flipH="false" flipV="false" rot="-5400000">
            <a:off x="15313836" y="7611536"/>
            <a:ext cx="1681804" cy="2874878"/>
          </a:xfrm>
          <a:prstGeom prst="rect">
            <a:avLst/>
          </a:prstGeom>
        </p:spPr>
      </p:pic>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grpSp>
        <p:nvGrpSpPr>
          <p:cNvPr name="Group 2" id="2"/>
          <p:cNvGrpSpPr/>
          <p:nvPr/>
        </p:nvGrpSpPr>
        <p:grpSpPr>
          <a:xfrm rot="0">
            <a:off x="848952" y="1619099"/>
            <a:ext cx="8295048" cy="8039634"/>
            <a:chOff x="0" y="0"/>
            <a:chExt cx="11060065" cy="10719511"/>
          </a:xfrm>
        </p:grpSpPr>
        <p:sp>
          <p:nvSpPr>
            <p:cNvPr name="TextBox 3" id="3"/>
            <p:cNvSpPr txBox="true"/>
            <p:nvPr/>
          </p:nvSpPr>
          <p:spPr>
            <a:xfrm rot="0">
              <a:off x="0" y="190500"/>
              <a:ext cx="11060065" cy="1431714"/>
            </a:xfrm>
            <a:prstGeom prst="rect">
              <a:avLst/>
            </a:prstGeom>
          </p:spPr>
          <p:txBody>
            <a:bodyPr anchor="t" rtlCol="false" tIns="0" lIns="0" bIns="0" rIns="0">
              <a:spAutoFit/>
            </a:bodyPr>
            <a:lstStyle/>
            <a:p>
              <a:pPr>
                <a:lnSpc>
                  <a:spcPts val="7520"/>
                </a:lnSpc>
              </a:pPr>
              <a:r>
                <a:rPr lang="en-US" sz="8000" spc="-88">
                  <a:solidFill>
                    <a:srgbClr val="2B4B82"/>
                  </a:solidFill>
                  <a:latin typeface="Clear Sans Bold"/>
                </a:rPr>
                <a:t>Klasifikasi File</a:t>
              </a:r>
            </a:p>
          </p:txBody>
        </p:sp>
        <p:sp>
          <p:nvSpPr>
            <p:cNvPr name="TextBox 4" id="4"/>
            <p:cNvSpPr txBox="true"/>
            <p:nvPr/>
          </p:nvSpPr>
          <p:spPr>
            <a:xfrm rot="0">
              <a:off x="0" y="2229562"/>
              <a:ext cx="11060065" cy="8489950"/>
            </a:xfrm>
            <a:prstGeom prst="rect">
              <a:avLst/>
            </a:prstGeom>
          </p:spPr>
          <p:txBody>
            <a:bodyPr anchor="t" rtlCol="false" tIns="0" lIns="0" bIns="0" rIns="0">
              <a:spAutoFit/>
            </a:bodyPr>
            <a:lstStyle/>
            <a:p>
              <a:pPr>
                <a:lnSpc>
                  <a:spcPts val="4200"/>
                </a:lnSpc>
              </a:pPr>
              <a:r>
                <a:rPr lang="en-US" sz="3000">
                  <a:solidFill>
                    <a:srgbClr val="2B4B82"/>
                  </a:solidFill>
                  <a:latin typeface="Clear Sans"/>
                </a:rPr>
                <a:t>8.LIBRARY FILE</a:t>
              </a:r>
            </a:p>
            <a:p>
              <a:pPr>
                <a:lnSpc>
                  <a:spcPts val="4200"/>
                </a:lnSpc>
              </a:pPr>
              <a:r>
                <a:rPr lang="en-US" sz="3000">
                  <a:solidFill>
                    <a:srgbClr val="2B4B82"/>
                  </a:solidFill>
                  <a:latin typeface="Clear Sans"/>
                </a:rPr>
                <a:t> Adalah file yang digunakan untuk penyimpanan program aplikasi, program utilitas atau program lainnya. </a:t>
              </a:r>
            </a:p>
            <a:p>
              <a:pPr>
                <a:lnSpc>
                  <a:spcPts val="4200"/>
                </a:lnSpc>
              </a:pPr>
            </a:p>
            <a:p>
              <a:pPr>
                <a:lnSpc>
                  <a:spcPts val="4200"/>
                </a:lnSpc>
              </a:pPr>
              <a:r>
                <a:rPr lang="en-US" sz="3000">
                  <a:solidFill>
                    <a:srgbClr val="2B4B82"/>
                  </a:solidFill>
                  <a:latin typeface="Clear Sans"/>
                </a:rPr>
                <a:t>9</a:t>
              </a:r>
              <a:r>
                <a:rPr lang="en-US" sz="3000">
                  <a:solidFill>
                    <a:srgbClr val="2B4B82"/>
                  </a:solidFill>
                  <a:latin typeface="Clear Sans"/>
                </a:rPr>
                <a:t>.HISTORY FILE</a:t>
              </a:r>
            </a:p>
            <a:p>
              <a:pPr>
                <a:lnSpc>
                  <a:spcPts val="4200"/>
                </a:lnSpc>
              </a:pPr>
              <a:r>
                <a:rPr lang="en-US" sz="3000">
                  <a:solidFill>
                    <a:srgbClr val="2B4B82"/>
                  </a:solidFill>
                  <a:latin typeface="Clear Sans"/>
                </a:rPr>
                <a:t> File ini merupakan tempat akumulasi dari hasil pemrosesan master file dan transaction file. File ini berisikan data yang selalu bertambah, sehingga file ini terus berkembang, sesuai dengan kegiatan yang terjadi.</a:t>
              </a:r>
            </a:p>
            <a:p>
              <a:pPr>
                <a:lnSpc>
                  <a:spcPts val="4200"/>
                </a:lnSpc>
              </a:pPr>
            </a:p>
          </p:txBody>
        </p:sp>
      </p:grpSp>
      <p:pic>
        <p:nvPicPr>
          <p:cNvPr name="Picture 5" id="5"/>
          <p:cNvPicPr>
            <a:picLocks noChangeAspect="true"/>
          </p:cNvPicPr>
          <p:nvPr/>
        </p:nvPicPr>
        <p:blipFill>
          <a:blip r:embed="rId2"/>
          <a:srcRect l="0" t="0" r="0" b="0"/>
          <a:stretch>
            <a:fillRect/>
          </a:stretch>
        </p:blipFill>
        <p:spPr>
          <a:xfrm flipH="false" flipV="false" rot="0">
            <a:off x="11323120" y="1897516"/>
            <a:ext cx="4075325" cy="5292630"/>
          </a:xfrm>
          <a:prstGeom prst="rect">
            <a:avLst/>
          </a:prstGeom>
        </p:spPr>
      </p:pic>
    </p:spTree>
  </p:cSld>
  <p:clrMapOvr>
    <a:masterClrMapping/>
  </p:clrMapOvr>
</p:sld>
</file>

<file path=ppt/slides/slide26.xml><?xml version="1.0" encoding="utf-8"?>
<p:sld xmlns:p="http://schemas.openxmlformats.org/presentationml/2006/main" xmlns:a="http://schemas.openxmlformats.org/drawingml/2006/main">
  <p:cSld>
    <p:bg>
      <p:bgPr>
        <a:solidFill>
          <a:srgbClr val="94DDDE"/>
        </a:solidFill>
      </p:bgPr>
    </p:bg>
    <p:spTree>
      <p:nvGrpSpPr>
        <p:cNvPr id="1" name=""/>
        <p:cNvGrpSpPr/>
        <p:nvPr/>
      </p:nvGrpSpPr>
      <p:grpSpPr>
        <a:xfrm>
          <a:off x="0" y="0"/>
          <a:ext cx="0" cy="0"/>
          <a:chOff x="0" y="0"/>
          <a:chExt cx="0" cy="0"/>
        </a:xfrm>
      </p:grpSpPr>
      <p:sp>
        <p:nvSpPr>
          <p:cNvPr name="AutoShape 2" id="2"/>
          <p:cNvSpPr/>
          <p:nvPr/>
        </p:nvSpPr>
        <p:spPr>
          <a:xfrm>
            <a:off x="6229154" y="6368578"/>
            <a:ext cx="2494461" cy="0"/>
          </a:xfrm>
          <a:prstGeom prst="line">
            <a:avLst/>
          </a:prstGeom>
          <a:ln cap="flat" w="28575">
            <a:solidFill>
              <a:srgbClr val="31356E"/>
            </a:solidFill>
            <a:prstDash val="solid"/>
            <a:headEnd type="none" len="sm" w="sm"/>
            <a:tailEnd type="none" len="sm" w="sm"/>
          </a:ln>
        </p:spPr>
      </p:sp>
      <p:sp>
        <p:nvSpPr>
          <p:cNvPr name="AutoShape 3" id="3"/>
          <p:cNvSpPr/>
          <p:nvPr/>
        </p:nvSpPr>
        <p:spPr>
          <a:xfrm>
            <a:off x="9624327" y="6368578"/>
            <a:ext cx="2494461" cy="0"/>
          </a:xfrm>
          <a:prstGeom prst="line">
            <a:avLst/>
          </a:prstGeom>
          <a:ln cap="flat" w="28575">
            <a:solidFill>
              <a:srgbClr val="31356E"/>
            </a:solidFill>
            <a:prstDash val="solid"/>
            <a:headEnd type="none" len="sm" w="sm"/>
            <a:tailEnd type="none" len="sm" w="sm"/>
          </a:ln>
        </p:spPr>
      </p:sp>
      <p:grpSp>
        <p:nvGrpSpPr>
          <p:cNvPr name="Group 4" id="4"/>
          <p:cNvGrpSpPr/>
          <p:nvPr/>
        </p:nvGrpSpPr>
        <p:grpSpPr>
          <a:xfrm rot="0">
            <a:off x="5328442" y="5926566"/>
            <a:ext cx="900712" cy="884024"/>
            <a:chOff x="0" y="0"/>
            <a:chExt cx="825825" cy="810524"/>
          </a:xfrm>
        </p:grpSpPr>
        <p:sp>
          <p:nvSpPr>
            <p:cNvPr name="Freeform 5" id="5"/>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6" id="6"/>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sz="4400" spc="752" u="none">
                  <a:solidFill>
                    <a:srgbClr val="2B4B82"/>
                  </a:solidFill>
                  <a:latin typeface="Clear Sans Bold"/>
                </a:rPr>
                <a:t>1</a:t>
              </a:r>
            </a:p>
          </p:txBody>
        </p:sp>
      </p:grpSp>
      <p:grpSp>
        <p:nvGrpSpPr>
          <p:cNvPr name="Group 7" id="7"/>
          <p:cNvGrpSpPr/>
          <p:nvPr/>
        </p:nvGrpSpPr>
        <p:grpSpPr>
          <a:xfrm rot="0">
            <a:off x="8723615" y="5926566"/>
            <a:ext cx="900712" cy="884024"/>
            <a:chOff x="0" y="0"/>
            <a:chExt cx="825825" cy="810524"/>
          </a:xfrm>
        </p:grpSpPr>
        <p:sp>
          <p:nvSpPr>
            <p:cNvPr name="Freeform 8" id="8"/>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9" id="9"/>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sz="4400" spc="752">
                  <a:solidFill>
                    <a:srgbClr val="2B4B82"/>
                  </a:solidFill>
                  <a:latin typeface="Clear Sans Bold"/>
                </a:rPr>
                <a:t>2</a:t>
              </a:r>
            </a:p>
          </p:txBody>
        </p:sp>
      </p:grpSp>
      <p:grpSp>
        <p:nvGrpSpPr>
          <p:cNvPr name="Group 10" id="10"/>
          <p:cNvGrpSpPr/>
          <p:nvPr/>
        </p:nvGrpSpPr>
        <p:grpSpPr>
          <a:xfrm rot="0">
            <a:off x="12118788" y="5926566"/>
            <a:ext cx="900712" cy="884024"/>
            <a:chOff x="0" y="0"/>
            <a:chExt cx="825825" cy="810524"/>
          </a:xfrm>
        </p:grpSpPr>
        <p:sp>
          <p:nvSpPr>
            <p:cNvPr name="Freeform 11" id="11"/>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12" id="12"/>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sz="4400" spc="752">
                  <a:solidFill>
                    <a:srgbClr val="2B4B82"/>
                  </a:solidFill>
                  <a:latin typeface="Clear Sans Bold"/>
                </a:rPr>
                <a:t>3</a:t>
              </a:r>
            </a:p>
          </p:txBody>
        </p:sp>
      </p:grpSp>
      <p:sp>
        <p:nvSpPr>
          <p:cNvPr name="TextBox 13" id="13"/>
          <p:cNvSpPr txBox="true"/>
          <p:nvPr/>
        </p:nvSpPr>
        <p:spPr>
          <a:xfrm rot="0">
            <a:off x="1076325" y="2482768"/>
            <a:ext cx="16135350" cy="883920"/>
          </a:xfrm>
          <a:prstGeom prst="rect">
            <a:avLst/>
          </a:prstGeom>
        </p:spPr>
        <p:txBody>
          <a:bodyPr anchor="t" rtlCol="false" tIns="0" lIns="0" bIns="0" rIns="0">
            <a:spAutoFit/>
          </a:bodyPr>
          <a:lstStyle/>
          <a:p>
            <a:pPr algn="ctr">
              <a:lnSpc>
                <a:spcPts val="6719"/>
              </a:lnSpc>
            </a:pPr>
            <a:r>
              <a:rPr lang="en-US" sz="6399">
                <a:solidFill>
                  <a:srgbClr val="2B4B82"/>
                </a:solidFill>
                <a:latin typeface="Clear Sans Bold"/>
              </a:rPr>
              <a:t>MODEL AKSES FILE</a:t>
            </a:r>
          </a:p>
        </p:txBody>
      </p:sp>
      <p:sp>
        <p:nvSpPr>
          <p:cNvPr name="TextBox 14" id="14"/>
          <p:cNvSpPr txBox="true"/>
          <p:nvPr/>
        </p:nvSpPr>
        <p:spPr>
          <a:xfrm rot="0">
            <a:off x="7973136" y="6909024"/>
            <a:ext cx="2401669" cy="476497"/>
          </a:xfrm>
          <a:prstGeom prst="rect">
            <a:avLst/>
          </a:prstGeom>
        </p:spPr>
        <p:txBody>
          <a:bodyPr anchor="t" rtlCol="false" tIns="0" lIns="0" bIns="0" rIns="0">
            <a:spAutoFit/>
          </a:bodyPr>
          <a:lstStyle/>
          <a:p>
            <a:pPr algn="ctr" marL="0" indent="0" lvl="0">
              <a:lnSpc>
                <a:spcPts val="3919"/>
              </a:lnSpc>
            </a:pPr>
            <a:r>
              <a:rPr lang="en-US" sz="2799" spc="279">
                <a:solidFill>
                  <a:srgbClr val="2B4B82"/>
                </a:solidFill>
                <a:latin typeface="Clear Sans Bold"/>
              </a:rPr>
              <a:t>OUTPUT</a:t>
            </a:r>
          </a:p>
        </p:txBody>
      </p:sp>
      <p:sp>
        <p:nvSpPr>
          <p:cNvPr name="TextBox 15" id="15"/>
          <p:cNvSpPr txBox="true"/>
          <p:nvPr/>
        </p:nvSpPr>
        <p:spPr>
          <a:xfrm rot="0">
            <a:off x="4549094" y="6909024"/>
            <a:ext cx="2459408" cy="481330"/>
          </a:xfrm>
          <a:prstGeom prst="rect">
            <a:avLst/>
          </a:prstGeom>
        </p:spPr>
        <p:txBody>
          <a:bodyPr anchor="t" rtlCol="false" tIns="0" lIns="0" bIns="0" rIns="0">
            <a:spAutoFit/>
          </a:bodyPr>
          <a:lstStyle/>
          <a:p>
            <a:pPr algn="ctr">
              <a:lnSpc>
                <a:spcPts val="3919"/>
              </a:lnSpc>
            </a:pPr>
            <a:r>
              <a:rPr lang="en-US" sz="2799" spc="279">
                <a:solidFill>
                  <a:srgbClr val="2B4B82"/>
                </a:solidFill>
                <a:latin typeface="Clear Sans Bold"/>
              </a:rPr>
              <a:t>INPUT </a:t>
            </a:r>
          </a:p>
        </p:txBody>
      </p:sp>
      <p:sp>
        <p:nvSpPr>
          <p:cNvPr name="TextBox 16" id="16"/>
          <p:cNvSpPr txBox="true"/>
          <p:nvPr/>
        </p:nvSpPr>
        <p:spPr>
          <a:xfrm rot="0">
            <a:off x="11339440" y="6914893"/>
            <a:ext cx="2459408" cy="966964"/>
          </a:xfrm>
          <a:prstGeom prst="rect">
            <a:avLst/>
          </a:prstGeom>
        </p:spPr>
        <p:txBody>
          <a:bodyPr anchor="t" rtlCol="false" tIns="0" lIns="0" bIns="0" rIns="0">
            <a:spAutoFit/>
          </a:bodyPr>
          <a:lstStyle/>
          <a:p>
            <a:pPr algn="ctr" marL="0" indent="0" lvl="0">
              <a:lnSpc>
                <a:spcPts val="3919"/>
              </a:lnSpc>
            </a:pPr>
            <a:r>
              <a:rPr lang="en-US" sz="2799" spc="279">
                <a:solidFill>
                  <a:srgbClr val="2B4B82"/>
                </a:solidFill>
                <a:latin typeface="Clear Sans Bold"/>
              </a:rPr>
              <a:t>INPUT / OUTPUT </a:t>
            </a:r>
          </a:p>
        </p:txBody>
      </p:sp>
      <p:sp>
        <p:nvSpPr>
          <p:cNvPr name="TextBox 17" id="17"/>
          <p:cNvSpPr txBox="true"/>
          <p:nvPr/>
        </p:nvSpPr>
        <p:spPr>
          <a:xfrm rot="0">
            <a:off x="5748827" y="4124325"/>
            <a:ext cx="6790346" cy="1019175"/>
          </a:xfrm>
          <a:prstGeom prst="rect">
            <a:avLst/>
          </a:prstGeom>
        </p:spPr>
        <p:txBody>
          <a:bodyPr anchor="t" rtlCol="false" tIns="0" lIns="0" bIns="0" rIns="0">
            <a:spAutoFit/>
          </a:bodyPr>
          <a:lstStyle/>
          <a:p>
            <a:pPr algn="ctr">
              <a:lnSpc>
                <a:spcPts val="4199"/>
              </a:lnSpc>
            </a:pPr>
            <a:r>
              <a:rPr lang="en-US" sz="2999">
                <a:solidFill>
                  <a:srgbClr val="2B4B82"/>
                </a:solidFill>
                <a:latin typeface="Clear Sans Medium"/>
              </a:rPr>
              <a:t>Ada 3 model akses yang mungkin oleh sebuah program terhadap file, yaitu : </a:t>
            </a:r>
          </a:p>
        </p:txBody>
      </p:sp>
    </p:spTree>
  </p:cSld>
  <p:clrMapOvr>
    <a:masterClrMapping/>
  </p:clrMapOvr>
</p:sld>
</file>

<file path=ppt/slides/slide27.xml><?xml version="1.0" encoding="utf-8"?>
<p:sld xmlns:p="http://schemas.openxmlformats.org/presentationml/2006/main" xmlns:a="http://schemas.openxmlformats.org/drawingml/2006/main">
  <p:cSld>
    <p:bg>
      <p:bgPr>
        <a:solidFill>
          <a:srgbClr val="2B4B82"/>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7773623" y="1058285"/>
          <a:ext cx="9485677" cy="7036956"/>
        </p:xfrm>
        <a:graphic>
          <a:graphicData uri="http://schemas.openxmlformats.org/drawingml/2006/table">
            <a:tbl>
              <a:tblPr/>
              <a:tblGrid>
                <a:gridCol w="9485677"/>
              </a:tblGrid>
              <a:tr h="997350">
                <a:tc>
                  <a:txBody>
                    <a:bodyPr anchor="t" rtlCol="false"/>
                    <a:lstStyle/>
                    <a:p>
                      <a:pPr algn="l">
                        <a:lnSpc>
                          <a:spcPts val="3919"/>
                        </a:lnSpc>
                        <a:defRPr/>
                      </a:pPr>
                      <a:r>
                        <a:rPr lang="en-US" sz="2799">
                          <a:solidFill>
                            <a:srgbClr val="F7B4A7"/>
                          </a:solidFill>
                          <a:latin typeface="Clear Sans Bold"/>
                        </a:rPr>
                        <a:t> Ada dua konsep penting</a:t>
                      </a:r>
                      <a:endParaRPr lang="en-US" sz="1100"/>
                    </a:p>
                  </a:txBody>
                  <a:tcPr marL="190500" marR="190500" marT="190500" marB="190500" anchor="ctr">
                    <a:lnL cmpd="sng" algn="ctr" cap="flat" w="47625">
                      <a:solidFill>
                        <a:srgbClr val="2B4B82"/>
                      </a:solidFill>
                      <a:prstDash val="solid"/>
                      <a:round/>
                      <a:headEnd type="none" w="med" len="med"/>
                      <a:tailEnd type="none" w="med" len="med"/>
                    </a:lnL>
                    <a:lnR cmpd="sng" algn="ctr" cap="flat" w="47625">
                      <a:solidFill>
                        <a:srgbClr val="2B4B82"/>
                      </a:solidFill>
                      <a:prstDash val="solid"/>
                      <a:round/>
                      <a:headEnd type="none" w="med" len="med"/>
                      <a:tailEnd type="none" w="med" len="med"/>
                    </a:lnR>
                    <a:lnT cmpd="sng" algn="ctr" cap="flat" w="47625">
                      <a:solidFill>
                        <a:srgbClr val="2B4B82"/>
                      </a:solidFill>
                      <a:prstDash val="solid"/>
                      <a:round/>
                      <a:headEnd type="none" w="med" len="med"/>
                      <a:tailEnd type="none" w="med" len="med"/>
                    </a:lnT>
                    <a:lnB cmpd="sng" algn="ctr" cap="flat" w="47625">
                      <a:solidFill>
                        <a:srgbClr val="2B4B82"/>
                      </a:solidFill>
                      <a:prstDash val="solid"/>
                      <a:round/>
                      <a:headEnd type="none" w="med" len="med"/>
                      <a:tailEnd type="none" w="med" len="med"/>
                    </a:lnB>
                  </a:tcPr>
                </a:tc>
              </a:tr>
              <a:tr h="1070463">
                <a:tc>
                  <a:txBody>
                    <a:bodyPr anchor="t" rtlCol="false"/>
                    <a:lstStyle/>
                    <a:p>
                      <a:pPr algn="l">
                        <a:lnSpc>
                          <a:spcPts val="3919"/>
                        </a:lnSpc>
                        <a:defRPr/>
                      </a:pPr>
                      <a:r>
                        <a:rPr lang="en-US" sz="2799">
                          <a:solidFill>
                            <a:srgbClr val="F7B4A7"/>
                          </a:solidFill>
                          <a:latin typeface="Clear Sans Bold"/>
                        </a:rPr>
                        <a:t>1.Hirarki Direktori:</a:t>
                      </a:r>
                      <a:endParaRPr lang="en-US" sz="1100"/>
                    </a:p>
                  </a:txBody>
                  <a:tcPr marL="190500" marR="190500" marT="190500" marB="190500" anchor="ctr">
                    <a:lnL cmpd="sng" algn="ctr" cap="flat" w="47625">
                      <a:solidFill>
                        <a:srgbClr val="2B4B82"/>
                      </a:solidFill>
                      <a:prstDash val="solid"/>
                      <a:round/>
                      <a:headEnd type="none" w="med" len="med"/>
                      <a:tailEnd type="none" w="med" len="med"/>
                    </a:lnL>
                    <a:lnR cmpd="sng" algn="ctr" cap="flat" w="47625">
                      <a:solidFill>
                        <a:srgbClr val="2B4B82"/>
                      </a:solidFill>
                      <a:prstDash val="solid"/>
                      <a:round/>
                      <a:headEnd type="none" w="med" len="med"/>
                      <a:tailEnd type="none" w="med" len="med"/>
                    </a:lnR>
                    <a:lnT cmpd="sng" algn="ctr" cap="flat" w="19050">
                      <a:solidFill>
                        <a:srgbClr val="FEFEFE"/>
                      </a:solidFill>
                      <a:prstDash val="solid"/>
                      <a:round/>
                      <a:headEnd type="none" w="med" len="med"/>
                      <a:tailEnd type="none" w="med" len="med"/>
                    </a:lnT>
                    <a:lnB cmpd="sng" algn="ctr" cap="flat" w="47625">
                      <a:solidFill>
                        <a:srgbClr val="2B4B82"/>
                      </a:solidFill>
                      <a:prstDash val="solid"/>
                      <a:round/>
                      <a:headEnd type="none" w="med" len="med"/>
                      <a:tailEnd type="none" w="med" len="med"/>
                    </a:lnB>
                  </a:tcPr>
                </a:tc>
              </a:tr>
              <a:tr h="1745362">
                <a:tc>
                  <a:txBody>
                    <a:bodyPr anchor="t" rtlCol="false"/>
                    <a:lstStyle/>
                    <a:p>
                      <a:pPr algn="l" marL="518160" indent="-259080" lvl="1">
                        <a:lnSpc>
                          <a:spcPts val="3359"/>
                        </a:lnSpc>
                        <a:buFont typeface="Arial"/>
                        <a:buChar char="•"/>
                        <a:defRPr/>
                      </a:pPr>
                      <a:r>
                        <a:rPr lang="en-US" sz="2400">
                          <a:solidFill>
                            <a:srgbClr val="FEFEFE"/>
                          </a:solidFill>
                          <a:latin typeface="Clear Sans"/>
                        </a:rPr>
                        <a:t>Sistem menggunakan struktur pohon dengan direktori master (root) dan subdirektori di dalamnya.</a:t>
                      </a:r>
                      <a:endParaRPr lang="en-US" sz="1100"/>
                    </a:p>
                    <a:p>
                      <a:pPr marL="518160" indent="-259080" lvl="1">
                        <a:lnSpc>
                          <a:spcPts val="3359"/>
                        </a:lnSpc>
                        <a:buFont typeface="Arial"/>
                        <a:buChar char="•"/>
                      </a:pPr>
                      <a:r>
                        <a:rPr lang="en-US" sz="2400">
                          <a:solidFill>
                            <a:srgbClr val="FEFEFE"/>
                          </a:solidFill>
                          <a:latin typeface="Clear Sans"/>
                        </a:rPr>
                        <a:t>Penamaan mengikuti aturan file.</a:t>
                      </a:r>
                    </a:p>
                  </a:txBody>
                  <a:tcPr marL="190500" marR="190500" marT="190500" marB="190500" anchor="ctr">
                    <a:lnL cmpd="sng" algn="ctr" cap="flat" w="47625">
                      <a:solidFill>
                        <a:srgbClr val="2B4B82"/>
                      </a:solidFill>
                      <a:prstDash val="solid"/>
                      <a:round/>
                      <a:headEnd type="none" w="med" len="med"/>
                      <a:tailEnd type="none" w="med" len="med"/>
                    </a:lnL>
                    <a:lnR cmpd="sng" algn="ctr" cap="flat" w="47625">
                      <a:solidFill>
                        <a:srgbClr val="2B4B82"/>
                      </a:solidFill>
                      <a:prstDash val="solid"/>
                      <a:round/>
                      <a:headEnd type="none" w="med" len="med"/>
                      <a:tailEnd type="none" w="med" len="med"/>
                    </a:lnR>
                    <a:lnT cmpd="sng" algn="ctr" cap="flat" w="47625">
                      <a:solidFill>
                        <a:srgbClr val="2B4B82"/>
                      </a:solidFill>
                      <a:prstDash val="solid"/>
                      <a:round/>
                      <a:headEnd type="none" w="med" len="med"/>
                      <a:tailEnd type="none" w="med" len="med"/>
                    </a:lnT>
                    <a:lnB cmpd="sng" algn="ctr" cap="flat" w="19050">
                      <a:solidFill>
                        <a:srgbClr val="FEFEFE"/>
                      </a:solidFill>
                      <a:prstDash val="solid"/>
                      <a:round/>
                      <a:headEnd type="none" w="med" len="med"/>
                      <a:tailEnd type="none" w="med" len="med"/>
                    </a:lnB>
                  </a:tcPr>
                </a:tc>
              </a:tr>
              <a:tr h="1046872">
                <a:tc>
                  <a:txBody>
                    <a:bodyPr anchor="t" rtlCol="false"/>
                    <a:lstStyle/>
                    <a:p>
                      <a:pPr algn="l">
                        <a:lnSpc>
                          <a:spcPts val="3919"/>
                        </a:lnSpc>
                        <a:defRPr/>
                      </a:pPr>
                      <a:r>
                        <a:rPr lang="en-US" sz="2799">
                          <a:solidFill>
                            <a:srgbClr val="F7B4A7"/>
                          </a:solidFill>
                          <a:latin typeface="Clear Sans"/>
                        </a:rPr>
                        <a:t>2.</a:t>
                      </a:r>
                      <a:r>
                        <a:rPr lang="en-US" sz="2799">
                          <a:solidFill>
                            <a:srgbClr val="F7B4A7"/>
                          </a:solidFill>
                          <a:latin typeface="Clear Sans Semi-Bold"/>
                        </a:rPr>
                        <a:t>Jalur Akses (Path Name):</a:t>
                      </a:r>
                      <a:endParaRPr lang="en-US" sz="1100"/>
                    </a:p>
                  </a:txBody>
                  <a:tcPr marL="190500" marR="190500" marT="190500" marB="190500" anchor="ctr">
                    <a:lnL cmpd="sng" algn="ctr" cap="flat" w="47625">
                      <a:solidFill>
                        <a:srgbClr val="2B4B82"/>
                      </a:solidFill>
                      <a:prstDash val="solid"/>
                      <a:round/>
                      <a:headEnd type="none" w="med" len="med"/>
                      <a:tailEnd type="none" w="med" len="med"/>
                    </a:lnL>
                    <a:lnR cmpd="sng" algn="ctr" cap="flat" w="47625">
                      <a:solidFill>
                        <a:srgbClr val="2B4B82"/>
                      </a:solidFill>
                      <a:prstDash val="solid"/>
                      <a:round/>
                      <a:headEnd type="none" w="med" len="med"/>
                      <a:tailEnd type="none" w="med" len="med"/>
                    </a:lnR>
                    <a:lnT cmpd="sng" algn="ctr" cap="flat" w="19050">
                      <a:solidFill>
                        <a:srgbClr val="FEFEFE"/>
                      </a:solidFill>
                      <a:prstDash val="solid"/>
                      <a:round/>
                      <a:headEnd type="none" w="med" len="med"/>
                      <a:tailEnd type="none" w="med" len="med"/>
                    </a:lnT>
                    <a:lnB cmpd="sng" algn="ctr" cap="flat" w="47625">
                      <a:solidFill>
                        <a:srgbClr val="2B4B82"/>
                      </a:solidFill>
                      <a:prstDash val="solid"/>
                      <a:round/>
                      <a:headEnd type="none" w="med" len="med"/>
                      <a:tailEnd type="none" w="med" len="med"/>
                    </a:lnB>
                  </a:tcPr>
                </a:tc>
              </a:tr>
              <a:tr h="2176908">
                <a:tc>
                  <a:txBody>
                    <a:bodyPr anchor="t" rtlCol="false"/>
                    <a:lstStyle/>
                    <a:p>
                      <a:pPr algn="l">
                        <a:lnSpc>
                          <a:spcPts val="3359"/>
                        </a:lnSpc>
                        <a:defRPr/>
                      </a:pPr>
                      <a:r>
                        <a:rPr lang="en-US" sz="2400">
                          <a:solidFill>
                            <a:srgbClr val="FEFEFE"/>
                          </a:solidFill>
                          <a:latin typeface="Clear Sans"/>
                        </a:rPr>
                        <a:t>Ada dua jalur akses: </a:t>
                      </a:r>
                      <a:endParaRPr lang="en-US" sz="1100"/>
                    </a:p>
                    <a:p>
                      <a:pPr>
                        <a:lnSpc>
                          <a:spcPts val="3359"/>
                        </a:lnSpc>
                      </a:pPr>
                      <a:r>
                        <a:rPr lang="en-US" sz="2400">
                          <a:solidFill>
                            <a:srgbClr val="FEFEFE"/>
                          </a:solidFill>
                          <a:latin typeface="Clear Sans"/>
                        </a:rPr>
                        <a:t>a. Absolute Pathname: Dimulai dari root dan unik. </a:t>
                      </a:r>
                    </a:p>
                    <a:p>
                      <a:pPr>
                        <a:lnSpc>
                          <a:spcPts val="3359"/>
                        </a:lnSpc>
                      </a:pPr>
                      <a:r>
                        <a:rPr lang="en-US" sz="2400">
                          <a:solidFill>
                            <a:srgbClr val="FEFEFE"/>
                          </a:solidFill>
                          <a:latin typeface="Clear Sans"/>
                        </a:rPr>
                        <a:t>b. Relative Pathname: Berhubungan dengan current directory, bukan root.</a:t>
                      </a:r>
                    </a:p>
                  </a:txBody>
                  <a:tcPr marL="190500" marR="190500" marT="190500" marB="190500" anchor="ctr">
                    <a:lnL cmpd="sng" algn="ctr" cap="flat" w="47625">
                      <a:solidFill>
                        <a:srgbClr val="2B4B82"/>
                      </a:solidFill>
                      <a:prstDash val="solid"/>
                      <a:round/>
                      <a:headEnd type="none" w="med" len="med"/>
                      <a:tailEnd type="none" w="med" len="med"/>
                    </a:lnL>
                    <a:lnR cmpd="sng" algn="ctr" cap="flat" w="47625">
                      <a:solidFill>
                        <a:srgbClr val="2B4B82"/>
                      </a:solidFill>
                      <a:prstDash val="solid"/>
                      <a:round/>
                      <a:headEnd type="none" w="med" len="med"/>
                      <a:tailEnd type="none" w="med" len="med"/>
                    </a:lnR>
                    <a:lnT cmpd="sng" algn="ctr" cap="flat" w="47625">
                      <a:solidFill>
                        <a:srgbClr val="2B4B82"/>
                      </a:solidFill>
                      <a:prstDash val="solid"/>
                      <a:round/>
                      <a:headEnd type="none" w="med" len="med"/>
                      <a:tailEnd type="none" w="med" len="med"/>
                    </a:lnT>
                    <a:lnB cmpd="sng" algn="ctr" cap="flat" w="47625">
                      <a:solidFill>
                        <a:srgbClr val="2B4B82"/>
                      </a:solidFill>
                      <a:prstDash val="solid"/>
                      <a:round/>
                      <a:headEnd type="none" w="med" len="med"/>
                      <a:tailEnd type="none" w="med" len="med"/>
                    </a:lnB>
                  </a:tcPr>
                </a:tc>
              </a:tr>
            </a:tbl>
          </a:graphicData>
        </a:graphic>
      </p:graphicFrame>
      <p:grpSp>
        <p:nvGrpSpPr>
          <p:cNvPr name="Group 3" id="3"/>
          <p:cNvGrpSpPr/>
          <p:nvPr/>
        </p:nvGrpSpPr>
        <p:grpSpPr>
          <a:xfrm rot="0">
            <a:off x="1187452" y="1394747"/>
            <a:ext cx="5772591" cy="6496779"/>
            <a:chOff x="0" y="0"/>
            <a:chExt cx="7696787" cy="8662371"/>
          </a:xfrm>
        </p:grpSpPr>
        <p:sp>
          <p:nvSpPr>
            <p:cNvPr name="TextBox 4" id="4"/>
            <p:cNvSpPr txBox="true"/>
            <p:nvPr/>
          </p:nvSpPr>
          <p:spPr>
            <a:xfrm rot="0">
              <a:off x="0" y="85725"/>
              <a:ext cx="7696787" cy="3467735"/>
            </a:xfrm>
            <a:prstGeom prst="rect">
              <a:avLst/>
            </a:prstGeom>
          </p:spPr>
          <p:txBody>
            <a:bodyPr anchor="t" rtlCol="false" tIns="0" lIns="0" bIns="0" rIns="0">
              <a:spAutoFit/>
            </a:bodyPr>
            <a:lstStyle/>
            <a:p>
              <a:pPr>
                <a:lnSpc>
                  <a:spcPts val="6719"/>
                </a:lnSpc>
              </a:pPr>
              <a:r>
                <a:rPr lang="en-US" sz="6399">
                  <a:solidFill>
                    <a:srgbClr val="94DDDE"/>
                  </a:solidFill>
                  <a:latin typeface="Clear Sans Bold"/>
                </a:rPr>
                <a:t>Struktur Direktori Sistem File</a:t>
              </a:r>
            </a:p>
          </p:txBody>
        </p:sp>
        <p:sp>
          <p:nvSpPr>
            <p:cNvPr name="TextBox 5" id="5"/>
            <p:cNvSpPr txBox="true"/>
            <p:nvPr/>
          </p:nvSpPr>
          <p:spPr>
            <a:xfrm rot="0">
              <a:off x="0" y="3902835"/>
              <a:ext cx="5972555" cy="4759537"/>
            </a:xfrm>
            <a:prstGeom prst="rect">
              <a:avLst/>
            </a:prstGeom>
          </p:spPr>
          <p:txBody>
            <a:bodyPr anchor="t" rtlCol="false" tIns="0" lIns="0" bIns="0" rIns="0">
              <a:spAutoFit/>
            </a:bodyPr>
            <a:lstStyle/>
            <a:p>
              <a:pPr>
                <a:lnSpc>
                  <a:spcPts val="4060"/>
                </a:lnSpc>
              </a:pPr>
              <a:r>
                <a:rPr lang="en-US" sz="2900">
                  <a:solidFill>
                    <a:srgbClr val="94DDDE"/>
                  </a:solidFill>
                  <a:latin typeface="Clear Sans"/>
                </a:rPr>
                <a:t>DIREKTORI ADALAH INFORMASI TENTANG FILE DALAM SISTEM OPERASI, DIAKSES MELALUI SISTEM OPERASI DAN TIDAK BISA DIAKSES LANGSUNG OLEH PENGGUNA.</a:t>
              </a:r>
            </a:p>
          </p:txBody>
        </p:sp>
      </p:grpSp>
    </p:spTree>
  </p:cSld>
  <p:clrMapOvr>
    <a:masterClrMapping/>
  </p:clrMapOvr>
</p:sld>
</file>

<file path=ppt/slides/slide28.xml><?xml version="1.0" encoding="utf-8"?>
<p:sld xmlns:p="http://schemas.openxmlformats.org/presentationml/2006/main" xmlns:a="http://schemas.openxmlformats.org/drawingml/2006/main">
  <p:cSld>
    <p:bg>
      <p:bgPr>
        <a:solidFill>
          <a:srgbClr val="FEFEFE"/>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7438867" y="1860037"/>
          <a:ext cx="10172153" cy="5591175"/>
        </p:xfrm>
        <a:graphic>
          <a:graphicData uri="http://schemas.openxmlformats.org/drawingml/2006/table">
            <a:tbl>
              <a:tblPr/>
              <a:tblGrid>
                <a:gridCol w="10172153"/>
              </a:tblGrid>
              <a:tr h="1402597">
                <a:tc>
                  <a:txBody>
                    <a:bodyPr anchor="t" rtlCol="false"/>
                    <a:lstStyle/>
                    <a:p>
                      <a:pPr algn="l">
                        <a:lnSpc>
                          <a:spcPts val="6719"/>
                        </a:lnSpc>
                        <a:defRPr/>
                      </a:pPr>
                      <a:r>
                        <a:rPr lang="en-US" sz="4800">
                          <a:solidFill>
                            <a:srgbClr val="2B4B82"/>
                          </a:solidFill>
                          <a:latin typeface="Clear Sans Bold"/>
                        </a:rPr>
                        <a:t>Kesimpulan</a:t>
                      </a:r>
                      <a:endParaRPr lang="en-US" sz="1100"/>
                    </a:p>
                  </a:txBody>
                  <a:tcPr marL="190500" marR="190500" marT="190500" marB="190500" anchor="ctr">
                    <a:lnL cmpd="sng" algn="ctr" cap="flat" w="47625">
                      <a:solidFill>
                        <a:srgbClr val="FEFEFE"/>
                      </a:solidFill>
                      <a:prstDash val="solid"/>
                      <a:round/>
                      <a:headEnd type="none" w="med" len="med"/>
                      <a:tailEnd type="none" w="med" len="med"/>
                    </a:lnL>
                    <a:lnR cmpd="sng" algn="ctr" cap="flat" w="47625">
                      <a:solidFill>
                        <a:srgbClr val="FEFEFE"/>
                      </a:solidFill>
                      <a:prstDash val="solid"/>
                      <a:round/>
                      <a:headEnd type="none" w="med" len="med"/>
                      <a:tailEnd type="none" w="med" len="med"/>
                    </a:lnR>
                    <a:lnT cmpd="sng" algn="ctr" cap="flat" w="47625">
                      <a:solidFill>
                        <a:srgbClr val="FEFEFE"/>
                      </a:solidFill>
                      <a:prstDash val="solid"/>
                      <a:round/>
                      <a:headEnd type="none" w="med" len="med"/>
                      <a:tailEnd type="none" w="med" len="med"/>
                    </a:lnT>
                    <a:lnB cmpd="sng" algn="ctr" cap="flat" w="47625">
                      <a:solidFill>
                        <a:srgbClr val="FEFEFE"/>
                      </a:solidFill>
                      <a:prstDash val="solid"/>
                      <a:round/>
                      <a:headEnd type="none" w="med" len="med"/>
                      <a:tailEnd type="none" w="med" len="med"/>
                    </a:lnB>
                  </a:tcPr>
                </a:tc>
              </a:tr>
              <a:tr h="833740">
                <a:tc rowSpan="5">
                  <a:txBody>
                    <a:bodyPr anchor="t" rtlCol="false"/>
                    <a:lstStyle/>
                    <a:p>
                      <a:pPr algn="l">
                        <a:lnSpc>
                          <a:spcPts val="3640"/>
                        </a:lnSpc>
                        <a:defRPr/>
                      </a:pPr>
                      <a:r>
                        <a:rPr lang="en-US" sz="2600">
                          <a:solidFill>
                            <a:srgbClr val="2B4B82"/>
                          </a:solidFill>
                          <a:latin typeface="Clear Sans"/>
                        </a:rPr>
                        <a:t>Sistem file memiliki peran sentral dalam menyusun dan mengatur informasi pada perangkat penyimpanan sekunder. Dengan memahami struktur file, jenis-jenis file, dan mekanisme akses file, para pengguna dan programmer dapat berinteraksi dengan data secara efektif dan efisien. Alokasi ruang, atribut file, dan operasi pada file menjadi landasan penting untuk memahami bagaimana file dikelola dan diakses dalam lingkungan komputasi.</a:t>
                      </a:r>
                      <a:endParaRPr lang="en-US" sz="1100"/>
                    </a:p>
                  </a:txBody>
                  <a:tcPr marL="190500" marR="190500" marT="190500" marB="190500" anchor="ctr">
                    <a:lnL cmpd="sng" algn="ctr" cap="flat" w="47625">
                      <a:solidFill>
                        <a:srgbClr val="FEFEFE"/>
                      </a:solidFill>
                      <a:prstDash val="solid"/>
                      <a:round/>
                      <a:headEnd type="none" w="med" len="med"/>
                      <a:tailEnd type="none" w="med" len="med"/>
                    </a:lnL>
                    <a:lnR cmpd="sng" algn="ctr" cap="flat" w="47625">
                      <a:solidFill>
                        <a:srgbClr val="FEFEFE"/>
                      </a:solidFill>
                      <a:prstDash val="solid"/>
                      <a:round/>
                      <a:headEnd type="none" w="med" len="med"/>
                      <a:tailEnd type="none" w="med" len="med"/>
                    </a:lnR>
                    <a:lnT cmpd="sng" algn="ctr" cap="flat" w="47625">
                      <a:solidFill>
                        <a:srgbClr val="FEFEFE"/>
                      </a:solidFill>
                      <a:prstDash val="solid"/>
                      <a:round/>
                      <a:headEnd type="none" w="med" len="med"/>
                      <a:tailEnd type="none" w="med" len="med"/>
                    </a:lnT>
                    <a:lnB cmpd="sng" algn="ctr" cap="flat" w="47625">
                      <a:solidFill>
                        <a:srgbClr val="FEFEFE"/>
                      </a:solidFill>
                      <a:prstDash val="solid"/>
                      <a:round/>
                      <a:headEnd type="none" w="med" len="med"/>
                      <a:tailEnd type="none" w="med" len="med"/>
                    </a:lnB>
                  </a:tcPr>
                </a:tc>
              </a:tr>
              <a:tr h="723636">
                <a:tc vMerge="true">
                  <a:txBody>
                    <a:bodyPr anchor="t" rtlCol="false"/>
                    <a:lstStyle/>
                    <a:p>
                      <a:pPr algn="l">
                        <a:lnSpc>
                          <a:spcPts val="3640"/>
                        </a:lnSpc>
                        <a:defRPr/>
                      </a:pPr>
                      <a:r>
                        <a:rPr lang="en-US" sz="2600">
                          <a:solidFill>
                            <a:srgbClr val="2B4B82"/>
                          </a:solidFill>
                          <a:latin typeface="Clear Sans"/>
                        </a:rPr>
                        <a:t>Sistem file memiliki peran sentral dalam menyusun dan mengatur informasi pada perangkat penyimpanan sekunder. Dengan memahami struktur file, jenis-jenis file, dan mekanisme akses file, para pengguna dan programmer dapat berinteraksi dengan data secara efektif dan efisien. Alokasi ruang, atribut file, dan operasi pada file menjadi landasan penting untuk memahami bagaimana file dikelola dan diakses dalam lingkungan komputasi.</a:t>
                      </a:r>
                      <a:endParaRPr lang="en-US" sz="1100"/>
                    </a:p>
                  </a:txBody>
                  <a:tcPr marL="190500" marR="190500" marT="190500" marB="190500" anchor="ctr">
                    <a:lnL cmpd="sng" algn="ctr" cap="flat" w="47625">
                      <a:solidFill>
                        <a:srgbClr val="FEFEFE"/>
                      </a:solidFill>
                      <a:prstDash val="solid"/>
                      <a:round/>
                      <a:headEnd type="none" w="med" len="med"/>
                      <a:tailEnd type="none" w="med" len="med"/>
                    </a:lnL>
                    <a:lnR cmpd="sng" algn="ctr" cap="flat" w="47625">
                      <a:solidFill>
                        <a:srgbClr val="FEFEFE"/>
                      </a:solidFill>
                      <a:prstDash val="solid"/>
                      <a:round/>
                      <a:headEnd type="none" w="med" len="med"/>
                      <a:tailEnd type="none" w="med" len="med"/>
                    </a:lnR>
                    <a:lnT cmpd="sng" algn="ctr" cap="flat" w="47625">
                      <a:solidFill>
                        <a:srgbClr val="FEFEFE"/>
                      </a:solidFill>
                      <a:prstDash val="solid"/>
                      <a:round/>
                      <a:headEnd type="none" w="med" len="med"/>
                      <a:tailEnd type="none" w="med" len="med"/>
                    </a:lnT>
                    <a:lnB cmpd="sng" algn="ctr" cap="flat" w="47625">
                      <a:solidFill>
                        <a:srgbClr val="FEFEFE"/>
                      </a:solidFill>
                      <a:prstDash val="solid"/>
                      <a:round/>
                      <a:headEnd type="none" w="med" len="med"/>
                      <a:tailEnd type="none" w="med" len="med"/>
                    </a:lnB>
                  </a:tcPr>
                </a:tc>
              </a:tr>
              <a:tr h="723636">
                <a:tc vMerge="true">
                  <a:txBody>
                    <a:bodyPr anchor="t" rtlCol="false"/>
                    <a:lstStyle/>
                    <a:p>
                      <a:pPr algn="l">
                        <a:lnSpc>
                          <a:spcPts val="3640"/>
                        </a:lnSpc>
                        <a:defRPr/>
                      </a:pPr>
                      <a:r>
                        <a:rPr lang="en-US" sz="2600">
                          <a:solidFill>
                            <a:srgbClr val="2B4B82"/>
                          </a:solidFill>
                          <a:latin typeface="Clear Sans"/>
                        </a:rPr>
                        <a:t>Sistem file memiliki peran sentral dalam menyusun dan mengatur informasi pada perangkat penyimpanan sekunder. Dengan memahami struktur file, jenis-jenis file, dan mekanisme akses file, para pengguna dan programmer dapat berinteraksi dengan data secara efektif dan efisien. Alokasi ruang, atribut file, dan operasi pada file menjadi landasan penting untuk memahami bagaimana file dikelola dan diakses dalam lingkungan komputasi.</a:t>
                      </a:r>
                      <a:endParaRPr lang="en-US" sz="1100"/>
                    </a:p>
                  </a:txBody>
                  <a:tcPr marL="190500" marR="190500" marT="190500" marB="190500" anchor="ctr">
                    <a:lnL cmpd="sng" algn="ctr" cap="flat" w="47625">
                      <a:solidFill>
                        <a:srgbClr val="FEFEFE"/>
                      </a:solidFill>
                      <a:prstDash val="solid"/>
                      <a:round/>
                      <a:headEnd type="none" w="med" len="med"/>
                      <a:tailEnd type="none" w="med" len="med"/>
                    </a:lnL>
                    <a:lnR cmpd="sng" algn="ctr" cap="flat" w="47625">
                      <a:solidFill>
                        <a:srgbClr val="FEFEFE"/>
                      </a:solidFill>
                      <a:prstDash val="solid"/>
                      <a:round/>
                      <a:headEnd type="none" w="med" len="med"/>
                      <a:tailEnd type="none" w="med" len="med"/>
                    </a:lnR>
                    <a:lnT cmpd="sng" algn="ctr" cap="flat" w="47625">
                      <a:solidFill>
                        <a:srgbClr val="FEFEFE"/>
                      </a:solidFill>
                      <a:prstDash val="solid"/>
                      <a:round/>
                      <a:headEnd type="none" w="med" len="med"/>
                      <a:tailEnd type="none" w="med" len="med"/>
                    </a:lnT>
                    <a:lnB cmpd="sng" algn="ctr" cap="flat" w="47625">
                      <a:solidFill>
                        <a:srgbClr val="FEFEFE"/>
                      </a:solidFill>
                      <a:prstDash val="solid"/>
                      <a:round/>
                      <a:headEnd type="none" w="med" len="med"/>
                      <a:tailEnd type="none" w="med" len="med"/>
                    </a:lnB>
                  </a:tcPr>
                </a:tc>
              </a:tr>
              <a:tr h="723636">
                <a:tc vMerge="true">
                  <a:txBody>
                    <a:bodyPr anchor="t" rtlCol="false"/>
                    <a:lstStyle/>
                    <a:p>
                      <a:pPr algn="l">
                        <a:lnSpc>
                          <a:spcPts val="3640"/>
                        </a:lnSpc>
                        <a:defRPr/>
                      </a:pPr>
                      <a:r>
                        <a:rPr lang="en-US" sz="2600">
                          <a:solidFill>
                            <a:srgbClr val="2B4B82"/>
                          </a:solidFill>
                          <a:latin typeface="Clear Sans"/>
                        </a:rPr>
                        <a:t>Sistem file memiliki peran sentral dalam menyusun dan mengatur informasi pada perangkat penyimpanan sekunder. Dengan memahami struktur file, jenis-jenis file, dan mekanisme akses file, para pengguna dan programmer dapat berinteraksi dengan data secara efektif dan efisien. Alokasi ruang, atribut file, dan operasi pada file menjadi landasan penting untuk memahami bagaimana file dikelola dan diakses dalam lingkungan komputasi.</a:t>
                      </a:r>
                      <a:endParaRPr lang="en-US" sz="1100"/>
                    </a:p>
                  </a:txBody>
                  <a:tcPr marL="190500" marR="190500" marT="190500" marB="190500" anchor="ctr">
                    <a:lnL cmpd="sng" algn="ctr" cap="flat" w="47625">
                      <a:solidFill>
                        <a:srgbClr val="FEFEFE"/>
                      </a:solidFill>
                      <a:prstDash val="solid"/>
                      <a:round/>
                      <a:headEnd type="none" w="med" len="med"/>
                      <a:tailEnd type="none" w="med" len="med"/>
                    </a:lnL>
                    <a:lnR cmpd="sng" algn="ctr" cap="flat" w="47625">
                      <a:solidFill>
                        <a:srgbClr val="FEFEFE"/>
                      </a:solidFill>
                      <a:prstDash val="solid"/>
                      <a:round/>
                      <a:headEnd type="none" w="med" len="med"/>
                      <a:tailEnd type="none" w="med" len="med"/>
                    </a:lnR>
                    <a:lnT cmpd="sng" algn="ctr" cap="flat" w="47625">
                      <a:solidFill>
                        <a:srgbClr val="FEFEFE"/>
                      </a:solidFill>
                      <a:prstDash val="solid"/>
                      <a:round/>
                      <a:headEnd type="none" w="med" len="med"/>
                      <a:tailEnd type="none" w="med" len="med"/>
                    </a:lnT>
                    <a:lnB cmpd="sng" algn="ctr" cap="flat" w="47625">
                      <a:solidFill>
                        <a:srgbClr val="FEFEFE"/>
                      </a:solidFill>
                      <a:prstDash val="solid"/>
                      <a:round/>
                      <a:headEnd type="none" w="med" len="med"/>
                      <a:tailEnd type="none" w="med" len="med"/>
                    </a:lnB>
                  </a:tcPr>
                </a:tc>
              </a:tr>
              <a:tr h="1183930">
                <a:tc vMerge="true">
                  <a:txBody>
                    <a:bodyPr anchor="t" rtlCol="false"/>
                    <a:lstStyle/>
                    <a:p>
                      <a:pPr algn="l">
                        <a:lnSpc>
                          <a:spcPts val="3640"/>
                        </a:lnSpc>
                        <a:defRPr/>
                      </a:pPr>
                      <a:r>
                        <a:rPr lang="en-US" sz="2600">
                          <a:solidFill>
                            <a:srgbClr val="2B4B82"/>
                          </a:solidFill>
                          <a:latin typeface="Clear Sans"/>
                        </a:rPr>
                        <a:t>Sistem file memiliki peran sentral dalam menyusun dan mengatur informasi pada perangkat penyimpanan sekunder. Dengan memahami struktur file, jenis-jenis file, dan mekanisme akses file, para pengguna dan programmer dapat berinteraksi dengan data secara efektif dan efisien. Alokasi ruang, atribut file, dan operasi pada file menjadi landasan penting untuk memahami bagaimana file dikelola dan diakses dalam lingkungan komputasi.</a:t>
                      </a:r>
                      <a:endParaRPr lang="en-US" sz="1100"/>
                    </a:p>
                  </a:txBody>
                  <a:tcPr marL="190500" marR="190500" marT="190500" marB="190500" anchor="ctr">
                    <a:lnL cmpd="sng" algn="ctr" cap="flat" w="47625">
                      <a:solidFill>
                        <a:srgbClr val="FEFEFE"/>
                      </a:solidFill>
                      <a:prstDash val="solid"/>
                      <a:round/>
                      <a:headEnd type="none" w="med" len="med"/>
                      <a:tailEnd type="none" w="med" len="med"/>
                    </a:lnL>
                    <a:lnR cmpd="sng" algn="ctr" cap="flat" w="47625">
                      <a:solidFill>
                        <a:srgbClr val="FEFEFE"/>
                      </a:solidFill>
                      <a:prstDash val="solid"/>
                      <a:round/>
                      <a:headEnd type="none" w="med" len="med"/>
                      <a:tailEnd type="none" w="med" len="med"/>
                    </a:lnR>
                    <a:lnT cmpd="sng" algn="ctr" cap="flat" w="47625">
                      <a:solidFill>
                        <a:srgbClr val="FEFEFE"/>
                      </a:solidFill>
                      <a:prstDash val="solid"/>
                      <a:round/>
                      <a:headEnd type="none" w="med" len="med"/>
                      <a:tailEnd type="none" w="med" len="med"/>
                    </a:lnT>
                    <a:lnB cmpd="sng" algn="ctr" cap="flat" w="47625">
                      <a:solidFill>
                        <a:srgbClr val="FEFEFE"/>
                      </a:solidFill>
                      <a:prstDash val="solid"/>
                      <a:round/>
                      <a:headEnd type="none" w="med" len="med"/>
                      <a:tailEnd type="none" w="med" len="med"/>
                    </a:lnB>
                  </a:tcPr>
                </a:tc>
              </a:tr>
            </a:tbl>
          </a:graphicData>
        </a:graphic>
      </p:graphicFrame>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5486400" y="3341301"/>
            <a:ext cx="7315200" cy="3604399"/>
          </a:xfrm>
          <a:custGeom>
            <a:avLst/>
            <a:gdLst/>
            <a:ahLst/>
            <a:cxnLst/>
            <a:rect r="r" b="b" t="t" l="l"/>
            <a:pathLst>
              <a:path h="3604399" w="7315200">
                <a:moveTo>
                  <a:pt x="0" y="0"/>
                </a:moveTo>
                <a:lnTo>
                  <a:pt x="7315200" y="0"/>
                </a:lnTo>
                <a:lnTo>
                  <a:pt x="7315200" y="3604398"/>
                </a:lnTo>
                <a:lnTo>
                  <a:pt x="0" y="36043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grpSp>
        <p:nvGrpSpPr>
          <p:cNvPr name="Group 2" id="2"/>
          <p:cNvGrpSpPr/>
          <p:nvPr/>
        </p:nvGrpSpPr>
        <p:grpSpPr>
          <a:xfrm rot="0">
            <a:off x="1309758" y="1817226"/>
            <a:ext cx="6060519" cy="6652549"/>
            <a:chOff x="0" y="0"/>
            <a:chExt cx="8080692" cy="8870065"/>
          </a:xfrm>
        </p:grpSpPr>
        <p:sp>
          <p:nvSpPr>
            <p:cNvPr name="Freeform 3" id="3"/>
            <p:cNvSpPr/>
            <p:nvPr/>
          </p:nvSpPr>
          <p:spPr>
            <a:xfrm flipH="false" flipV="false" rot="0">
              <a:off x="0" y="0"/>
              <a:ext cx="5166060" cy="6830128"/>
            </a:xfrm>
            <a:custGeom>
              <a:avLst/>
              <a:gdLst/>
              <a:ahLst/>
              <a:cxnLst/>
              <a:rect r="r" b="b" t="t" l="l"/>
              <a:pathLst>
                <a:path h="6830128" w="5166060">
                  <a:moveTo>
                    <a:pt x="0" y="0"/>
                  </a:moveTo>
                  <a:lnTo>
                    <a:pt x="5166060" y="0"/>
                  </a:lnTo>
                  <a:lnTo>
                    <a:pt x="5166060" y="6830128"/>
                  </a:lnTo>
                  <a:lnTo>
                    <a:pt x="0" y="68301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28290" y="1054304"/>
              <a:ext cx="5166060" cy="6830128"/>
            </a:xfrm>
            <a:custGeom>
              <a:avLst/>
              <a:gdLst/>
              <a:ahLst/>
              <a:cxnLst/>
              <a:rect r="r" b="b" t="t" l="l"/>
              <a:pathLst>
                <a:path h="6830128" w="5166060">
                  <a:moveTo>
                    <a:pt x="0" y="0"/>
                  </a:moveTo>
                  <a:lnTo>
                    <a:pt x="5166060" y="0"/>
                  </a:lnTo>
                  <a:lnTo>
                    <a:pt x="5166060" y="6830128"/>
                  </a:lnTo>
                  <a:lnTo>
                    <a:pt x="0" y="68301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914631" y="2039937"/>
              <a:ext cx="5166060" cy="6830128"/>
            </a:xfrm>
            <a:custGeom>
              <a:avLst/>
              <a:gdLst/>
              <a:ahLst/>
              <a:cxnLst/>
              <a:rect r="r" b="b" t="t" l="l"/>
              <a:pathLst>
                <a:path h="6830128" w="5166060">
                  <a:moveTo>
                    <a:pt x="0" y="0"/>
                  </a:moveTo>
                  <a:lnTo>
                    <a:pt x="5166061" y="0"/>
                  </a:lnTo>
                  <a:lnTo>
                    <a:pt x="5166061" y="6830128"/>
                  </a:lnTo>
                  <a:lnTo>
                    <a:pt x="0" y="68301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aphicFrame>
        <p:nvGraphicFramePr>
          <p:cNvPr name="Table 6" id="6"/>
          <p:cNvGraphicFramePr>
            <a:graphicFrameLocks noGrp="true"/>
          </p:cNvGraphicFramePr>
          <p:nvPr/>
        </p:nvGraphicFramePr>
        <p:xfrm>
          <a:off x="7959683" y="-113106"/>
          <a:ext cx="9541427" cy="7820025"/>
        </p:xfrm>
        <a:graphic>
          <a:graphicData uri="http://schemas.openxmlformats.org/drawingml/2006/table">
            <a:tbl>
              <a:tblPr/>
              <a:tblGrid>
                <a:gridCol w="9541427"/>
              </a:tblGrid>
              <a:tr h="2094306">
                <a:tc>
                  <a:txBody>
                    <a:bodyPr anchor="t" rtlCol="false"/>
                    <a:lstStyle/>
                    <a:p>
                      <a:pPr algn="l">
                        <a:lnSpc>
                          <a:spcPts val="11340"/>
                        </a:lnSpc>
                        <a:defRPr/>
                      </a:pPr>
                      <a:r>
                        <a:rPr lang="en-US" sz="8100">
                          <a:solidFill>
                            <a:srgbClr val="F7B4A7"/>
                          </a:solidFill>
                          <a:latin typeface="Clear Sans Bold"/>
                        </a:rPr>
                        <a:t>PENGERTIAN FILE</a:t>
                      </a:r>
                      <a:endParaRPr lang="en-US" sz="1100"/>
                    </a:p>
                  </a:txBody>
                  <a:tcPr marL="190500" marR="190500" marT="190500" marB="190500" anchor="ctr">
                    <a:lnL cmpd="sng" algn="ctr" cap="flat" w="66675">
                      <a:solidFill>
                        <a:srgbClr val="2B4B82"/>
                      </a:solidFill>
                      <a:prstDash val="solid"/>
                      <a:round/>
                      <a:headEnd type="none" w="med" len="med"/>
                      <a:tailEnd type="none" w="med" len="med"/>
                    </a:lnL>
                    <a:lnR cmpd="sng" algn="ctr" cap="flat" w="66675">
                      <a:solidFill>
                        <a:srgbClr val="2B4B82"/>
                      </a:solidFill>
                      <a:prstDash val="solid"/>
                      <a:round/>
                      <a:headEnd type="none" w="med" len="med"/>
                      <a:tailEnd type="none" w="med" len="med"/>
                    </a:lnR>
                    <a:lnT cmpd="sng" algn="ctr" cap="flat" w="66675">
                      <a:solidFill>
                        <a:srgbClr val="2B4B82"/>
                      </a:solidFill>
                      <a:prstDash val="solid"/>
                      <a:round/>
                      <a:headEnd type="none" w="med" len="med"/>
                      <a:tailEnd type="none" w="med" len="med"/>
                    </a:lnT>
                    <a:lnB cmpd="sng" algn="ctr" cap="flat" w="66675">
                      <a:solidFill>
                        <a:srgbClr val="2B4B82"/>
                      </a:solidFill>
                      <a:prstDash val="solid"/>
                      <a:round/>
                      <a:headEnd type="none" w="med" len="med"/>
                      <a:tailEnd type="none" w="med" len="med"/>
                    </a:lnB>
                  </a:tcPr>
                </a:tc>
              </a:tr>
              <a:tr h="2076297">
                <a:tc>
                  <a:txBody>
                    <a:bodyPr anchor="t" rtlCol="false"/>
                    <a:lstStyle/>
                    <a:p>
                      <a:pPr algn="l">
                        <a:lnSpc>
                          <a:spcPts val="4060"/>
                        </a:lnSpc>
                        <a:defRPr/>
                      </a:pPr>
                      <a:r>
                        <a:rPr lang="en-US" sz="2900">
                          <a:solidFill>
                            <a:srgbClr val="94DDDE"/>
                          </a:solidFill>
                          <a:latin typeface="Clear Sans"/>
                        </a:rPr>
                        <a:t>PENGERTIAN UNTUK “FILE” ITU SENDIRI</a:t>
                      </a:r>
                      <a:endParaRPr lang="en-US" sz="1100"/>
                    </a:p>
                  </a:txBody>
                  <a:tcPr marL="190500" marR="190500" marT="190500" marB="190500" anchor="ctr">
                    <a:lnL cmpd="sng" algn="ctr" cap="flat" w="66675">
                      <a:solidFill>
                        <a:srgbClr val="2B4B82"/>
                      </a:solidFill>
                      <a:prstDash val="solid"/>
                      <a:round/>
                      <a:headEnd type="none" w="med" len="med"/>
                      <a:tailEnd type="none" w="med" len="med"/>
                    </a:lnL>
                    <a:lnR cmpd="sng" algn="ctr" cap="flat" w="66675">
                      <a:solidFill>
                        <a:srgbClr val="2B4B82"/>
                      </a:solidFill>
                      <a:prstDash val="solid"/>
                      <a:round/>
                      <a:headEnd type="none" w="med" len="med"/>
                      <a:tailEnd type="none" w="med" len="med"/>
                    </a:lnR>
                    <a:lnT cmpd="sng" algn="ctr" cap="flat" w="66675">
                      <a:solidFill>
                        <a:srgbClr val="2B4B82"/>
                      </a:solidFill>
                      <a:prstDash val="solid"/>
                      <a:round/>
                      <a:headEnd type="none" w="med" len="med"/>
                      <a:tailEnd type="none" w="med" len="med"/>
                    </a:lnT>
                    <a:lnB cmpd="sng" algn="ctr" cap="flat" w="66675">
                      <a:solidFill>
                        <a:srgbClr val="2B4B82"/>
                      </a:solidFill>
                      <a:prstDash val="solid"/>
                      <a:round/>
                      <a:headEnd type="none" w="med" len="med"/>
                      <a:tailEnd type="none" w="med" len="med"/>
                    </a:lnB>
                  </a:tcPr>
                </a:tc>
              </a:tr>
              <a:tr h="3649421">
                <a:tc>
                  <a:txBody>
                    <a:bodyPr anchor="t" rtlCol="false"/>
                    <a:lstStyle/>
                    <a:p>
                      <a:pPr algn="l">
                        <a:lnSpc>
                          <a:spcPts val="4060"/>
                        </a:lnSpc>
                        <a:defRPr/>
                      </a:pPr>
                      <a:r>
                        <a:rPr lang="en-US" sz="2900">
                          <a:solidFill>
                            <a:srgbClr val="94DDDE"/>
                          </a:solidFill>
                          <a:latin typeface="Clear Sans"/>
                        </a:rPr>
                        <a:t>File adalah kumpulan bernama informasi terkait yang direkam pada penyimpanan sekunder seperti disk magnetik, pita magnetik, dan disk optik. Secara umum, file adalah urutan bit, byte, baris atau catatan yang artinya ditentukan oleh pembuat file dan pengguna.</a:t>
                      </a:r>
                      <a:endParaRPr lang="en-US" sz="1100"/>
                    </a:p>
                  </a:txBody>
                  <a:tcPr marL="190500" marR="190500" marT="190500" marB="190500" anchor="ctr">
                    <a:lnL cmpd="sng" algn="ctr" cap="flat" w="66675">
                      <a:solidFill>
                        <a:srgbClr val="2B4B82"/>
                      </a:solidFill>
                      <a:prstDash val="solid"/>
                      <a:round/>
                      <a:headEnd type="none" w="med" len="med"/>
                      <a:tailEnd type="none" w="med" len="med"/>
                    </a:lnL>
                    <a:lnR cmpd="sng" algn="ctr" cap="flat" w="66675">
                      <a:solidFill>
                        <a:srgbClr val="2B4B82"/>
                      </a:solidFill>
                      <a:prstDash val="solid"/>
                      <a:round/>
                      <a:headEnd type="none" w="med" len="med"/>
                      <a:tailEnd type="none" w="med" len="med"/>
                    </a:lnR>
                    <a:lnT cmpd="sng" algn="ctr" cap="flat" w="66675">
                      <a:solidFill>
                        <a:srgbClr val="2B4B82"/>
                      </a:solidFill>
                      <a:prstDash val="solid"/>
                      <a:round/>
                      <a:headEnd type="none" w="med" len="med"/>
                      <a:tailEnd type="none" w="med" len="med"/>
                    </a:lnT>
                    <a:lnB cmpd="sng" algn="ctr" cap="flat" w="66675">
                      <a:solidFill>
                        <a:srgbClr val="2B4B82"/>
                      </a:solidFill>
                      <a:prstDash val="solid"/>
                      <a:round/>
                      <a:headEnd type="none" w="med" len="med"/>
                      <a:tailEnd type="none" w="med" len="med"/>
                    </a:lnB>
                  </a:tcPr>
                </a:tc>
              </a:tr>
            </a:tbl>
          </a:graphicData>
        </a:graphic>
      </p:graphicFrame>
      <p:grpSp>
        <p:nvGrpSpPr>
          <p:cNvPr name="Group 7" id="7"/>
          <p:cNvGrpSpPr/>
          <p:nvPr/>
        </p:nvGrpSpPr>
        <p:grpSpPr>
          <a:xfrm rot="0">
            <a:off x="0" y="9427634"/>
            <a:ext cx="18288000" cy="859366"/>
            <a:chOff x="0" y="0"/>
            <a:chExt cx="13796730" cy="648318"/>
          </a:xfrm>
        </p:grpSpPr>
        <p:sp>
          <p:nvSpPr>
            <p:cNvPr name="Freeform 8" id="8"/>
            <p:cNvSpPr/>
            <p:nvPr/>
          </p:nvSpPr>
          <p:spPr>
            <a:xfrm flipH="false" flipV="false" rot="0">
              <a:off x="0" y="0"/>
              <a:ext cx="13796730" cy="648318"/>
            </a:xfrm>
            <a:custGeom>
              <a:avLst/>
              <a:gdLst/>
              <a:ahLst/>
              <a:cxnLst/>
              <a:rect r="r" b="b" t="t" l="l"/>
              <a:pathLst>
                <a:path h="648318" w="13796730">
                  <a:moveTo>
                    <a:pt x="0" y="0"/>
                  </a:moveTo>
                  <a:lnTo>
                    <a:pt x="13796730" y="0"/>
                  </a:lnTo>
                  <a:lnTo>
                    <a:pt x="13796730" y="648318"/>
                  </a:lnTo>
                  <a:lnTo>
                    <a:pt x="0" y="648318"/>
                  </a:lnTo>
                  <a:close/>
                </a:path>
              </a:pathLst>
            </a:custGeom>
            <a:solidFill>
              <a:srgbClr val="FEFEFE"/>
            </a:solidFill>
            <a:ln cap="sq">
              <a:noFill/>
              <a:prstDash val="solid"/>
              <a:miter/>
            </a:ln>
          </p:spPr>
        </p:sp>
        <p:sp>
          <p:nvSpPr>
            <p:cNvPr name="TextBox 9" id="9"/>
            <p:cNvSpPr txBox="true"/>
            <p:nvPr/>
          </p:nvSpPr>
          <p:spPr>
            <a:xfrm>
              <a:off x="0" y="-28575"/>
              <a:ext cx="13796730" cy="676893"/>
            </a:xfrm>
            <a:prstGeom prst="rect">
              <a:avLst/>
            </a:prstGeom>
          </p:spPr>
          <p:txBody>
            <a:bodyPr anchor="ctr" rtlCol="false" tIns="127000" lIns="127000" bIns="127000" rIns="127000"/>
            <a:lstStyle/>
            <a:p>
              <a:pPr algn="ctr">
                <a:lnSpc>
                  <a:spcPts val="2100"/>
                </a:lnSpc>
              </a:pPr>
              <a:r>
                <a:rPr lang="en-US" sz="1500">
                  <a:solidFill>
                    <a:srgbClr val="2B4B82"/>
                  </a:solidFill>
                  <a:latin typeface="Clear Sans Medium"/>
                </a:rPr>
                <a:t>Tip:</a:t>
              </a:r>
              <a:r>
                <a:rPr lang="en-US" sz="1500">
                  <a:solidFill>
                    <a:srgbClr val="2B4B82"/>
                  </a:solidFill>
                  <a:latin typeface="Clear Sans"/>
                </a:rPr>
                <a:t> Use links to go to a different page inside your presentation. </a:t>
              </a:r>
            </a:p>
            <a:p>
              <a:pPr algn="ctr">
                <a:lnSpc>
                  <a:spcPts val="2100"/>
                </a:lnSpc>
              </a:pPr>
              <a:r>
                <a:rPr lang="en-US" sz="1500">
                  <a:solidFill>
                    <a:srgbClr val="2B4B82"/>
                  </a:solidFill>
                  <a:latin typeface="Clear Sans Medium"/>
                </a:rPr>
                <a:t>How: </a:t>
              </a:r>
              <a:r>
                <a:rPr lang="en-US" sz="1500">
                  <a:solidFill>
                    <a:srgbClr val="2B4B82"/>
                  </a:solidFill>
                  <a:latin typeface="Clear Sans"/>
                </a:rPr>
                <a:t>Highlight text, click on the link symbol on the toolbar, and select the page in your presentation you want to connect.</a:t>
              </a:r>
            </a:p>
          </p:txBody>
        </p:sp>
      </p:grpSp>
    </p:spTree>
  </p:cSld>
  <p:clrMapOvr>
    <a:masterClrMapping/>
  </p:clrMapOvr>
</p:sld>
</file>

<file path=ppt/slides/slide4.xml><?xml version="1.0" encoding="utf-8"?>
<p:sld xmlns:p="http://schemas.openxmlformats.org/presentationml/2006/main" xmlns:a="http://schemas.openxmlformats.org/drawingml/2006/main">
  <p:cSld>
    <p:bg>
      <p:bgPr>
        <a:solidFill>
          <a:srgbClr val="2B4B82"/>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7773623" y="497170"/>
          <a:ext cx="9485677" cy="10839450"/>
        </p:xfrm>
        <a:graphic>
          <a:graphicData uri="http://schemas.openxmlformats.org/drawingml/2006/table">
            <a:tbl>
              <a:tblPr/>
              <a:tblGrid>
                <a:gridCol w="9485677"/>
              </a:tblGrid>
              <a:tr h="1989943">
                <a:tc>
                  <a:txBody>
                    <a:bodyPr anchor="t" rtlCol="false"/>
                    <a:lstStyle/>
                    <a:p>
                      <a:pPr algn="l">
                        <a:lnSpc>
                          <a:spcPts val="3919"/>
                        </a:lnSpc>
                        <a:defRPr/>
                      </a:pPr>
                      <a:r>
                        <a:rPr lang="en-US" sz="2799">
                          <a:solidFill>
                            <a:srgbClr val="F7B4A7"/>
                          </a:solidFill>
                          <a:latin typeface="Clear Sans Bold"/>
                        </a:rPr>
                        <a:t>1. File memiliki struktur tertentu yang ditentukan sesuai dengan jenisnya.</a:t>
                      </a:r>
                      <a:endParaRPr lang="en-US" sz="1100"/>
                    </a:p>
                    <a:p>
                      <a:pPr>
                        <a:lnSpc>
                          <a:spcPts val="3919"/>
                        </a:lnSpc>
                      </a:pPr>
                    </a:p>
                  </a:txBody>
                  <a:tcPr marL="190500" marR="190500" marT="190500" marB="190500" anchor="ctr">
                    <a:lnL cmpd="sng" algn="ctr" cap="flat" w="47625">
                      <a:solidFill>
                        <a:srgbClr val="2B4B82"/>
                      </a:solidFill>
                      <a:prstDash val="solid"/>
                      <a:round/>
                      <a:headEnd type="none" w="med" len="med"/>
                      <a:tailEnd type="none" w="med" len="med"/>
                    </a:lnL>
                    <a:lnR cmpd="sng" algn="ctr" cap="flat" w="47625">
                      <a:solidFill>
                        <a:srgbClr val="2B4B82"/>
                      </a:solidFill>
                      <a:prstDash val="solid"/>
                      <a:round/>
                      <a:headEnd type="none" w="med" len="med"/>
                      <a:tailEnd type="none" w="med" len="med"/>
                    </a:lnR>
                    <a:lnT cmpd="sng" algn="ctr" cap="flat" w="47625">
                      <a:solidFill>
                        <a:srgbClr val="2B4B82"/>
                      </a:solidFill>
                      <a:prstDash val="solid"/>
                      <a:round/>
                      <a:headEnd type="none" w="med" len="med"/>
                      <a:tailEnd type="none" w="med" len="med"/>
                    </a:lnT>
                    <a:lnB cmpd="sng" algn="ctr" cap="flat" w="47625">
                      <a:solidFill>
                        <a:srgbClr val="2B4B82"/>
                      </a:solidFill>
                      <a:prstDash val="solid"/>
                      <a:round/>
                      <a:headEnd type="none" w="med" len="med"/>
                      <a:tailEnd type="none" w="med" len="med"/>
                    </a:lnB>
                  </a:tcPr>
                </a:tc>
              </a:tr>
              <a:tr h="1741200">
                <a:tc>
                  <a:txBody>
                    <a:bodyPr anchor="t" rtlCol="false"/>
                    <a:lstStyle/>
                    <a:p>
                      <a:pPr algn="l">
                        <a:lnSpc>
                          <a:spcPts val="3359"/>
                        </a:lnSpc>
                        <a:defRPr/>
                      </a:pPr>
                      <a:r>
                        <a:rPr lang="en-US" sz="2400">
                          <a:solidFill>
                            <a:srgbClr val="FEFEFE"/>
                          </a:solidFill>
                          <a:latin typeface="Clear Sans"/>
                        </a:rPr>
                        <a:t>2. File teks adalah urutan karakter yang disusun dalam beberapa baris.</a:t>
                      </a:r>
                      <a:endParaRPr lang="en-US" sz="1100"/>
                    </a:p>
                    <a:p>
                      <a:pPr>
                        <a:lnSpc>
                          <a:spcPts val="3359"/>
                        </a:lnSpc>
                      </a:pPr>
                    </a:p>
                  </a:txBody>
                  <a:tcPr marL="190500" marR="190500" marT="190500" marB="190500" anchor="ctr">
                    <a:lnL cmpd="sng" algn="ctr" cap="flat" w="47625">
                      <a:solidFill>
                        <a:srgbClr val="2B4B82"/>
                      </a:solidFill>
                      <a:prstDash val="solid"/>
                      <a:round/>
                      <a:headEnd type="none" w="med" len="med"/>
                      <a:tailEnd type="none" w="med" len="med"/>
                    </a:lnL>
                    <a:lnR cmpd="sng" algn="ctr" cap="flat" w="47625">
                      <a:solidFill>
                        <a:srgbClr val="2B4B82"/>
                      </a:solidFill>
                      <a:prstDash val="solid"/>
                      <a:round/>
                      <a:headEnd type="none" w="med" len="med"/>
                      <a:tailEnd type="none" w="med" len="med"/>
                    </a:lnR>
                    <a:lnT cmpd="sng" algn="ctr" cap="flat" w="47625">
                      <a:solidFill>
                        <a:srgbClr val="2B4B82"/>
                      </a:solidFill>
                      <a:prstDash val="solid"/>
                      <a:round/>
                      <a:headEnd type="none" w="med" len="med"/>
                      <a:tailEnd type="none" w="med" len="med"/>
                    </a:lnT>
                    <a:lnB cmpd="sng" algn="ctr" cap="flat" w="19050">
                      <a:solidFill>
                        <a:srgbClr val="FEFEFE"/>
                      </a:solidFill>
                      <a:prstDash val="solid"/>
                      <a:round/>
                      <a:headEnd type="none" w="med" len="med"/>
                      <a:tailEnd type="none" w="med" len="med"/>
                    </a:lnB>
                  </a:tcPr>
                </a:tc>
              </a:tr>
              <a:tr h="1482890">
                <a:tc>
                  <a:txBody>
                    <a:bodyPr anchor="t" rtlCol="false"/>
                    <a:lstStyle/>
                    <a:p>
                      <a:pPr algn="l">
                        <a:lnSpc>
                          <a:spcPts val="3919"/>
                        </a:lnSpc>
                        <a:defRPr/>
                      </a:pPr>
                      <a:r>
                        <a:rPr lang="en-US" sz="2799">
                          <a:solidFill>
                            <a:srgbClr val="F7B4A7"/>
                          </a:solidFill>
                          <a:latin typeface="Clear Sans Bold"/>
                        </a:rPr>
                        <a:t>3. File sumber adalah urutan prosedur dan fungsi.</a:t>
                      </a:r>
                      <a:endParaRPr lang="en-US" sz="1100"/>
                    </a:p>
                    <a:p>
                      <a:pPr>
                        <a:lnSpc>
                          <a:spcPts val="3919"/>
                        </a:lnSpc>
                      </a:pPr>
                    </a:p>
                  </a:txBody>
                  <a:tcPr marL="190500" marR="190500" marT="190500" marB="190500" anchor="ctr">
                    <a:lnL cmpd="sng" algn="ctr" cap="flat" w="47625">
                      <a:solidFill>
                        <a:srgbClr val="2B4B82"/>
                      </a:solidFill>
                      <a:prstDash val="solid"/>
                      <a:round/>
                      <a:headEnd type="none" w="med" len="med"/>
                      <a:tailEnd type="none" w="med" len="med"/>
                    </a:lnL>
                    <a:lnR cmpd="sng" algn="ctr" cap="flat" w="47625">
                      <a:solidFill>
                        <a:srgbClr val="2B4B82"/>
                      </a:solidFill>
                      <a:prstDash val="solid"/>
                      <a:round/>
                      <a:headEnd type="none" w="med" len="med"/>
                      <a:tailEnd type="none" w="med" len="med"/>
                    </a:lnR>
                    <a:lnT cmpd="sng" algn="ctr" cap="flat" w="19050">
                      <a:solidFill>
                        <a:srgbClr val="FEFEFE"/>
                      </a:solidFill>
                      <a:prstDash val="solid"/>
                      <a:round/>
                      <a:headEnd type="none" w="med" len="med"/>
                      <a:tailEnd type="none" w="med" len="med"/>
                    </a:lnT>
                    <a:lnB cmpd="sng" algn="ctr" cap="flat" w="47625">
                      <a:solidFill>
                        <a:srgbClr val="2B4B82"/>
                      </a:solidFill>
                      <a:prstDash val="solid"/>
                      <a:round/>
                      <a:headEnd type="none" w="med" len="med"/>
                      <a:tailEnd type="none" w="med" len="med"/>
                    </a:lnB>
                  </a:tcPr>
                </a:tc>
              </a:tr>
              <a:tr h="1741200">
                <a:tc>
                  <a:txBody>
                    <a:bodyPr anchor="t" rtlCol="false"/>
                    <a:lstStyle/>
                    <a:p>
                      <a:pPr algn="l">
                        <a:lnSpc>
                          <a:spcPts val="3359"/>
                        </a:lnSpc>
                        <a:defRPr/>
                      </a:pPr>
                      <a:r>
                        <a:rPr lang="en-US" sz="2400">
                          <a:solidFill>
                            <a:srgbClr val="FEFEFE"/>
                          </a:solidFill>
                          <a:latin typeface="Clear Sans"/>
                        </a:rPr>
                        <a:t>4. File objek adalah urutan byte yang disusun dalam blok yang dapat dimengerti oleh mesin.</a:t>
                      </a:r>
                      <a:endParaRPr lang="en-US" sz="1100"/>
                    </a:p>
                    <a:p>
                      <a:pPr>
                        <a:lnSpc>
                          <a:spcPts val="3359"/>
                        </a:lnSpc>
                      </a:pPr>
                    </a:p>
                  </a:txBody>
                  <a:tcPr marL="190500" marR="190500" marT="190500" marB="190500" anchor="ctr">
                    <a:lnL cmpd="sng" algn="ctr" cap="flat" w="47625">
                      <a:solidFill>
                        <a:srgbClr val="2B4B82"/>
                      </a:solidFill>
                      <a:prstDash val="solid"/>
                      <a:round/>
                      <a:headEnd type="none" w="med" len="med"/>
                      <a:tailEnd type="none" w="med" len="med"/>
                    </a:lnL>
                    <a:lnR cmpd="sng" algn="ctr" cap="flat" w="47625">
                      <a:solidFill>
                        <a:srgbClr val="2B4B82"/>
                      </a:solidFill>
                      <a:prstDash val="solid"/>
                      <a:round/>
                      <a:headEnd type="none" w="med" len="med"/>
                      <a:tailEnd type="none" w="med" len="med"/>
                    </a:lnR>
                    <a:lnT cmpd="sng" algn="ctr" cap="flat" w="47625">
                      <a:solidFill>
                        <a:srgbClr val="2B4B82"/>
                      </a:solidFill>
                      <a:prstDash val="solid"/>
                      <a:round/>
                      <a:headEnd type="none" w="med" len="med"/>
                      <a:tailEnd type="none" w="med" len="med"/>
                    </a:lnT>
                    <a:lnB cmpd="sng" algn="ctr" cap="flat" w="19050">
                      <a:solidFill>
                        <a:srgbClr val="FEFEFE"/>
                      </a:solidFill>
                      <a:prstDash val="solid"/>
                      <a:round/>
                      <a:headEnd type="none" w="med" len="med"/>
                      <a:tailEnd type="none" w="med" len="med"/>
                    </a:lnB>
                  </a:tcPr>
                </a:tc>
              </a:tr>
              <a:tr h="2975348">
                <a:tc>
                  <a:txBody>
                    <a:bodyPr anchor="t" rtlCol="false"/>
                    <a:lstStyle/>
                    <a:p>
                      <a:pPr algn="l">
                        <a:lnSpc>
                          <a:spcPts val="3919"/>
                        </a:lnSpc>
                        <a:defRPr/>
                      </a:pPr>
                      <a:r>
                        <a:rPr lang="en-US" sz="2799">
                          <a:solidFill>
                            <a:srgbClr val="F7B4A7"/>
                          </a:solidFill>
                          <a:latin typeface="Clear Sans Bold"/>
                        </a:rPr>
                        <a:t>5. Ketika sistem operasi mendefinisikan struktur file yang berbeda, itu juga berisi kode untuk mendukung struktur file ini. Unix, MS-DOS mendukung jumlah minimum struktur file.</a:t>
                      </a:r>
                      <a:endParaRPr lang="en-US" sz="1100"/>
                    </a:p>
                    <a:p>
                      <a:pPr>
                        <a:lnSpc>
                          <a:spcPts val="3919"/>
                        </a:lnSpc>
                      </a:pPr>
                    </a:p>
                  </a:txBody>
                  <a:tcPr marL="190500" marR="190500" marT="190500" marB="190500" anchor="ctr">
                    <a:lnL cmpd="sng" algn="ctr" cap="flat" w="47625">
                      <a:solidFill>
                        <a:srgbClr val="2B4B82"/>
                      </a:solidFill>
                      <a:prstDash val="solid"/>
                      <a:round/>
                      <a:headEnd type="none" w="med" len="med"/>
                      <a:tailEnd type="none" w="med" len="med"/>
                    </a:lnL>
                    <a:lnR cmpd="sng" algn="ctr" cap="flat" w="47625">
                      <a:solidFill>
                        <a:srgbClr val="2B4B82"/>
                      </a:solidFill>
                      <a:prstDash val="solid"/>
                      <a:round/>
                      <a:headEnd type="none" w="med" len="med"/>
                      <a:tailEnd type="none" w="med" len="med"/>
                    </a:lnR>
                    <a:lnT cmpd="sng" algn="ctr" cap="flat" w="19050">
                      <a:solidFill>
                        <a:srgbClr val="FEFEFE"/>
                      </a:solidFill>
                      <a:prstDash val="solid"/>
                      <a:round/>
                      <a:headEnd type="none" w="med" len="med"/>
                      <a:tailEnd type="none" w="med" len="med"/>
                    </a:lnT>
                    <a:lnB cmpd="sng" algn="ctr" cap="flat" w="47625">
                      <a:solidFill>
                        <a:srgbClr val="2B4B82"/>
                      </a:solidFill>
                      <a:prstDash val="solid"/>
                      <a:round/>
                      <a:headEnd type="none" w="med" len="med"/>
                      <a:tailEnd type="none" w="med" len="med"/>
                    </a:lnB>
                  </a:tcPr>
                </a:tc>
              </a:tr>
              <a:tr h="908868">
                <a:tc>
                  <a:txBody>
                    <a:bodyPr anchor="t" rtlCol="false"/>
                    <a:lstStyle/>
                    <a:p>
                      <a:pPr algn="l">
                        <a:lnSpc>
                          <a:spcPts val="3359"/>
                        </a:lnSpc>
                        <a:defRPr/>
                      </a:pPr>
                      <a:endParaRPr lang="en-US" sz="1100"/>
                    </a:p>
                  </a:txBody>
                  <a:tcPr marL="190500" marR="190500" marT="190500" marB="190500" anchor="ctr">
                    <a:lnL cmpd="sng" algn="ctr" cap="flat" w="47625">
                      <a:solidFill>
                        <a:srgbClr val="2B4B82"/>
                      </a:solidFill>
                      <a:prstDash val="solid"/>
                      <a:round/>
                      <a:headEnd type="none" w="med" len="med"/>
                      <a:tailEnd type="none" w="med" len="med"/>
                    </a:lnL>
                    <a:lnR cmpd="sng" algn="ctr" cap="flat" w="47625">
                      <a:solidFill>
                        <a:srgbClr val="2B4B82"/>
                      </a:solidFill>
                      <a:prstDash val="solid"/>
                      <a:round/>
                      <a:headEnd type="none" w="med" len="med"/>
                      <a:tailEnd type="none" w="med" len="med"/>
                    </a:lnR>
                    <a:lnT cmpd="sng" algn="ctr" cap="flat" w="47625">
                      <a:solidFill>
                        <a:srgbClr val="2B4B82"/>
                      </a:solidFill>
                      <a:prstDash val="solid"/>
                      <a:round/>
                      <a:headEnd type="none" w="med" len="med"/>
                      <a:tailEnd type="none" w="med" len="med"/>
                    </a:lnT>
                    <a:lnB cmpd="sng" algn="ctr" cap="flat" w="47625">
                      <a:solidFill>
                        <a:srgbClr val="2B4B82"/>
                      </a:solidFill>
                      <a:prstDash val="solid"/>
                      <a:round/>
                      <a:headEnd type="none" w="med" len="med"/>
                      <a:tailEnd type="none" w="med" len="med"/>
                    </a:lnB>
                  </a:tcPr>
                </a:tc>
              </a:tr>
            </a:tbl>
          </a:graphicData>
        </a:graphic>
      </p:graphicFrame>
      <p:grpSp>
        <p:nvGrpSpPr>
          <p:cNvPr name="Group 3" id="3"/>
          <p:cNvGrpSpPr/>
          <p:nvPr/>
        </p:nvGrpSpPr>
        <p:grpSpPr>
          <a:xfrm rot="0">
            <a:off x="1187452" y="1394747"/>
            <a:ext cx="5772591" cy="5134704"/>
            <a:chOff x="0" y="0"/>
            <a:chExt cx="7696787" cy="6846271"/>
          </a:xfrm>
        </p:grpSpPr>
        <p:sp>
          <p:nvSpPr>
            <p:cNvPr name="TextBox 4" id="4"/>
            <p:cNvSpPr txBox="true"/>
            <p:nvPr/>
          </p:nvSpPr>
          <p:spPr>
            <a:xfrm rot="0">
              <a:off x="0" y="85725"/>
              <a:ext cx="7696787" cy="2337435"/>
            </a:xfrm>
            <a:prstGeom prst="rect">
              <a:avLst/>
            </a:prstGeom>
          </p:spPr>
          <p:txBody>
            <a:bodyPr anchor="t" rtlCol="false" tIns="0" lIns="0" bIns="0" rIns="0">
              <a:spAutoFit/>
            </a:bodyPr>
            <a:lstStyle/>
            <a:p>
              <a:pPr>
                <a:lnSpc>
                  <a:spcPts val="6719"/>
                </a:lnSpc>
              </a:pPr>
              <a:r>
                <a:rPr lang="en-US" sz="6399">
                  <a:solidFill>
                    <a:srgbClr val="94DDDE"/>
                  </a:solidFill>
                  <a:latin typeface="Clear Sans Bold"/>
                </a:rPr>
                <a:t>STRUKTUR FILE</a:t>
              </a:r>
            </a:p>
          </p:txBody>
        </p:sp>
        <p:sp>
          <p:nvSpPr>
            <p:cNvPr name="TextBox 5" id="5"/>
            <p:cNvSpPr txBox="true"/>
            <p:nvPr/>
          </p:nvSpPr>
          <p:spPr>
            <a:xfrm rot="0">
              <a:off x="0" y="2772535"/>
              <a:ext cx="5972555" cy="4073737"/>
            </a:xfrm>
            <a:prstGeom prst="rect">
              <a:avLst/>
            </a:prstGeom>
          </p:spPr>
          <p:txBody>
            <a:bodyPr anchor="t" rtlCol="false" tIns="0" lIns="0" bIns="0" rIns="0">
              <a:spAutoFit/>
            </a:bodyPr>
            <a:lstStyle/>
            <a:p>
              <a:pPr>
                <a:lnSpc>
                  <a:spcPts val="4060"/>
                </a:lnSpc>
              </a:pPr>
              <a:r>
                <a:rPr lang="en-US" sz="2900">
                  <a:solidFill>
                    <a:srgbClr val="94DDDE"/>
                  </a:solidFill>
                  <a:latin typeface="Clear Sans"/>
                </a:rPr>
                <a:t> STRUKTUR FILE HARUS SESUAI DENGAN FORMAT YANG DIPERLUKAN YANG DAPAT DIMENGERTI OLEH SISTEM OPERASI.</a:t>
              </a:r>
            </a:p>
            <a:p>
              <a:pPr>
                <a:lnSpc>
                  <a:spcPts val="4060"/>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7B4A7"/>
        </a:solidFill>
      </p:bgPr>
    </p:bg>
    <p:spTree>
      <p:nvGrpSpPr>
        <p:cNvPr id="1" name=""/>
        <p:cNvGrpSpPr/>
        <p:nvPr/>
      </p:nvGrpSpPr>
      <p:grpSpPr>
        <a:xfrm>
          <a:off x="0" y="0"/>
          <a:ext cx="0" cy="0"/>
          <a:chOff x="0" y="0"/>
          <a:chExt cx="0" cy="0"/>
        </a:xfrm>
      </p:grpSpPr>
      <p:sp>
        <p:nvSpPr>
          <p:cNvPr name="Freeform 2" id="2"/>
          <p:cNvSpPr/>
          <p:nvPr/>
        </p:nvSpPr>
        <p:spPr>
          <a:xfrm flipH="false" flipV="false" rot="0">
            <a:off x="13057642" y="-1789239"/>
            <a:ext cx="6414740" cy="6631780"/>
          </a:xfrm>
          <a:custGeom>
            <a:avLst/>
            <a:gdLst/>
            <a:ahLst/>
            <a:cxnLst/>
            <a:rect r="r" b="b" t="t" l="l"/>
            <a:pathLst>
              <a:path h="6631780" w="6414740">
                <a:moveTo>
                  <a:pt x="0" y="0"/>
                </a:moveTo>
                <a:lnTo>
                  <a:pt x="6414740" y="0"/>
                </a:lnTo>
                <a:lnTo>
                  <a:pt x="6414740" y="6631780"/>
                </a:lnTo>
                <a:lnTo>
                  <a:pt x="0" y="6631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3" id="3"/>
          <p:cNvGraphicFramePr>
            <a:graphicFrameLocks noGrp="true"/>
          </p:cNvGraphicFramePr>
          <p:nvPr/>
        </p:nvGraphicFramePr>
        <p:xfrm>
          <a:off x="946160" y="6841009"/>
          <a:ext cx="9569415" cy="1943100"/>
        </p:xfrm>
        <a:graphic>
          <a:graphicData uri="http://schemas.openxmlformats.org/drawingml/2006/table">
            <a:tbl>
              <a:tblPr/>
              <a:tblGrid>
                <a:gridCol w="2862080"/>
                <a:gridCol w="3353668"/>
                <a:gridCol w="3353668"/>
              </a:tblGrid>
              <a:tr h="1015489">
                <a:tc>
                  <a:txBody>
                    <a:bodyPr anchor="t" rtlCol="false"/>
                    <a:lstStyle/>
                    <a:p>
                      <a:pPr algn="l" marL="604519" indent="-302260" lvl="1">
                        <a:lnSpc>
                          <a:spcPts val="3919"/>
                        </a:lnSpc>
                        <a:buFont typeface="Arial"/>
                        <a:buChar char="•"/>
                        <a:defRPr/>
                      </a:pPr>
                      <a:r>
                        <a:rPr lang="en-US" sz="2799">
                          <a:solidFill>
                            <a:srgbClr val="2B4B82"/>
                          </a:solidFill>
                          <a:latin typeface="Clear Sans Bold"/>
                        </a:rPr>
                        <a:t>File biasa</a:t>
                      </a:r>
                      <a:endParaRPr lang="en-US" sz="1100"/>
                    </a:p>
                  </a:txBody>
                  <a:tcPr marL="190500" marR="190500" marT="190500" marB="190500" anchor="b">
                    <a:lnL cmpd="sng" algn="ctr" cap="flat" w="47625">
                      <a:solidFill>
                        <a:srgbClr val="F7B4A7"/>
                      </a:solidFill>
                      <a:prstDash val="solid"/>
                      <a:round/>
                      <a:headEnd type="none" w="med" len="med"/>
                      <a:tailEnd type="none" w="med" len="med"/>
                    </a:lnL>
                    <a:lnR cmpd="sng" algn="ctr" cap="flat" w="47625">
                      <a:solidFill>
                        <a:srgbClr val="F7B4A7"/>
                      </a:solidFill>
                      <a:prstDash val="solid"/>
                      <a:round/>
                      <a:headEnd type="none" w="med" len="med"/>
                      <a:tailEnd type="none" w="med" len="med"/>
                    </a:lnR>
                    <a:lnT cmpd="sng" algn="ctr" cap="flat" w="47625">
                      <a:solidFill>
                        <a:srgbClr val="F7B4A7"/>
                      </a:solidFill>
                      <a:prstDash val="solid"/>
                      <a:round/>
                      <a:headEnd type="none" w="med" len="med"/>
                      <a:tailEnd type="none" w="med" len="med"/>
                    </a:lnT>
                    <a:lnB cmpd="sng" algn="ctr" cap="flat" w="47625">
                      <a:solidFill>
                        <a:srgbClr val="F7B4A7"/>
                      </a:solidFill>
                      <a:prstDash val="solid"/>
                      <a:round/>
                      <a:headEnd type="none" w="med" len="med"/>
                      <a:tailEnd type="none" w="med" len="med"/>
                    </a:lnB>
                  </a:tcPr>
                </a:tc>
                <a:tc>
                  <a:txBody>
                    <a:bodyPr anchor="t" rtlCol="false"/>
                    <a:lstStyle/>
                    <a:p>
                      <a:pPr algn="l" marL="604519" indent="-302260" lvl="1">
                        <a:lnSpc>
                          <a:spcPts val="3919"/>
                        </a:lnSpc>
                        <a:buFont typeface="Arial"/>
                        <a:buChar char="•"/>
                        <a:defRPr/>
                      </a:pPr>
                      <a:r>
                        <a:rPr lang="en-US" sz="2799">
                          <a:solidFill>
                            <a:srgbClr val="2B4B82"/>
                          </a:solidFill>
                          <a:latin typeface="Clear Sans Bold"/>
                        </a:rPr>
                        <a:t>File direktori</a:t>
                      </a:r>
                      <a:endParaRPr lang="en-US" sz="1100"/>
                    </a:p>
                  </a:txBody>
                  <a:tcPr marL="190500" marR="190500" marT="190500" marB="190500" anchor="b">
                    <a:lnL cmpd="sng" algn="ctr" cap="flat" w="47625">
                      <a:solidFill>
                        <a:srgbClr val="F7B4A7"/>
                      </a:solidFill>
                      <a:prstDash val="solid"/>
                      <a:round/>
                      <a:headEnd type="none" w="med" len="med"/>
                      <a:tailEnd type="none" w="med" len="med"/>
                    </a:lnL>
                    <a:lnR cmpd="sng" algn="ctr" cap="flat" w="47625">
                      <a:solidFill>
                        <a:srgbClr val="F7B4A7"/>
                      </a:solidFill>
                      <a:prstDash val="solid"/>
                      <a:round/>
                      <a:headEnd type="none" w="med" len="med"/>
                      <a:tailEnd type="none" w="med" len="med"/>
                    </a:lnR>
                    <a:lnT cmpd="sng" algn="ctr" cap="flat" w="47625">
                      <a:solidFill>
                        <a:srgbClr val="F7B4A7"/>
                      </a:solidFill>
                      <a:prstDash val="solid"/>
                      <a:round/>
                      <a:headEnd type="none" w="med" len="med"/>
                      <a:tailEnd type="none" w="med" len="med"/>
                    </a:lnT>
                    <a:lnB cmpd="sng" algn="ctr" cap="flat" w="47625">
                      <a:solidFill>
                        <a:srgbClr val="F7B4A7"/>
                      </a:solidFill>
                      <a:prstDash val="solid"/>
                      <a:round/>
                      <a:headEnd type="none" w="med" len="med"/>
                      <a:tailEnd type="none" w="med" len="med"/>
                    </a:lnB>
                  </a:tcPr>
                </a:tc>
                <a:tc>
                  <a:txBody>
                    <a:bodyPr anchor="t" rtlCol="false"/>
                    <a:lstStyle/>
                    <a:p>
                      <a:pPr algn="l" marL="604519" indent="-302260" lvl="1">
                        <a:lnSpc>
                          <a:spcPts val="3919"/>
                        </a:lnSpc>
                        <a:buFont typeface="Arial"/>
                        <a:buChar char="•"/>
                        <a:defRPr/>
                      </a:pPr>
                      <a:r>
                        <a:rPr lang="en-US" sz="2799">
                          <a:solidFill>
                            <a:srgbClr val="2B4B82"/>
                          </a:solidFill>
                          <a:latin typeface="Clear Sans Bold"/>
                        </a:rPr>
                        <a:t>File khusus</a:t>
                      </a:r>
                      <a:endParaRPr lang="en-US" sz="1100"/>
                    </a:p>
                  </a:txBody>
                  <a:tcPr marL="190500" marR="190500" marT="190500" marB="190500" anchor="b">
                    <a:lnL cmpd="sng" algn="ctr" cap="flat" w="47625">
                      <a:solidFill>
                        <a:srgbClr val="F7B4A7"/>
                      </a:solidFill>
                      <a:prstDash val="solid"/>
                      <a:round/>
                      <a:headEnd type="none" w="med" len="med"/>
                      <a:tailEnd type="none" w="med" len="med"/>
                    </a:lnL>
                    <a:lnR cmpd="sng" algn="ctr" cap="flat" w="47625">
                      <a:solidFill>
                        <a:srgbClr val="F7B4A7"/>
                      </a:solidFill>
                      <a:prstDash val="solid"/>
                      <a:round/>
                      <a:headEnd type="none" w="med" len="med"/>
                      <a:tailEnd type="none" w="med" len="med"/>
                    </a:lnR>
                    <a:lnT cmpd="sng" algn="ctr" cap="flat" w="47625">
                      <a:solidFill>
                        <a:srgbClr val="F7B4A7"/>
                      </a:solidFill>
                      <a:prstDash val="solid"/>
                      <a:round/>
                      <a:headEnd type="none" w="med" len="med"/>
                      <a:tailEnd type="none" w="med" len="med"/>
                    </a:lnT>
                    <a:lnB cmpd="sng" algn="ctr" cap="flat" w="47625">
                      <a:solidFill>
                        <a:srgbClr val="F7B4A7"/>
                      </a:solidFill>
                      <a:prstDash val="solid"/>
                      <a:round/>
                      <a:headEnd type="none" w="med" len="med"/>
                      <a:tailEnd type="none" w="med" len="med"/>
                    </a:lnB>
                  </a:tcPr>
                </a:tc>
              </a:tr>
              <a:tr h="927611">
                <a:tc>
                  <a:txBody>
                    <a:bodyPr anchor="t" rtlCol="false"/>
                    <a:lstStyle/>
                    <a:p>
                      <a:pPr algn="l">
                        <a:lnSpc>
                          <a:spcPts val="3359"/>
                        </a:lnSpc>
                        <a:defRPr/>
                      </a:pPr>
                      <a:endParaRPr lang="en-US" sz="1100"/>
                    </a:p>
                  </a:txBody>
                  <a:tcPr marL="190500" marR="190500" marT="190500" marB="190500" anchor="b">
                    <a:lnL cmpd="sng" algn="ctr" cap="flat" w="47625">
                      <a:solidFill>
                        <a:srgbClr val="F7B4A7"/>
                      </a:solidFill>
                      <a:prstDash val="solid"/>
                      <a:round/>
                      <a:headEnd type="none" w="med" len="med"/>
                      <a:tailEnd type="none" w="med" len="med"/>
                    </a:lnL>
                    <a:lnR cmpd="sng" algn="ctr" cap="flat" w="47625">
                      <a:solidFill>
                        <a:srgbClr val="F7B4A7"/>
                      </a:solidFill>
                      <a:prstDash val="solid"/>
                      <a:round/>
                      <a:headEnd type="none" w="med" len="med"/>
                      <a:tailEnd type="none" w="med" len="med"/>
                    </a:lnR>
                    <a:lnT cmpd="sng" algn="ctr" cap="flat" w="47625">
                      <a:solidFill>
                        <a:srgbClr val="F7B4A7"/>
                      </a:solidFill>
                      <a:prstDash val="solid"/>
                      <a:round/>
                      <a:headEnd type="none" w="med" len="med"/>
                      <a:tailEnd type="none" w="med" len="med"/>
                    </a:lnT>
                    <a:lnB cmpd="sng" algn="ctr" cap="flat" w="47625">
                      <a:solidFill>
                        <a:srgbClr val="F7B4A7"/>
                      </a:solidFill>
                      <a:prstDash val="solid"/>
                      <a:round/>
                      <a:headEnd type="none" w="med" len="med"/>
                      <a:tailEnd type="none" w="med" len="med"/>
                    </a:lnB>
                  </a:tcPr>
                </a:tc>
                <a:tc>
                  <a:txBody>
                    <a:bodyPr anchor="t" rtlCol="false"/>
                    <a:lstStyle/>
                    <a:p>
                      <a:pPr algn="l">
                        <a:lnSpc>
                          <a:spcPts val="3359"/>
                        </a:lnSpc>
                        <a:defRPr/>
                      </a:pPr>
                      <a:endParaRPr lang="en-US" sz="1100"/>
                    </a:p>
                  </a:txBody>
                  <a:tcPr marL="190500" marR="190500" marT="190500" marB="190500" anchor="b">
                    <a:lnL cmpd="sng" algn="ctr" cap="flat" w="47625">
                      <a:solidFill>
                        <a:srgbClr val="F7B4A7"/>
                      </a:solidFill>
                      <a:prstDash val="solid"/>
                      <a:round/>
                      <a:headEnd type="none" w="med" len="med"/>
                      <a:tailEnd type="none" w="med" len="med"/>
                    </a:lnL>
                    <a:lnR cmpd="sng" algn="ctr" cap="flat" w="47625">
                      <a:solidFill>
                        <a:srgbClr val="F7B4A7"/>
                      </a:solidFill>
                      <a:prstDash val="solid"/>
                      <a:round/>
                      <a:headEnd type="none" w="med" len="med"/>
                      <a:tailEnd type="none" w="med" len="med"/>
                    </a:lnR>
                    <a:lnT cmpd="sng" algn="ctr" cap="flat" w="47625">
                      <a:solidFill>
                        <a:srgbClr val="F7B4A7"/>
                      </a:solidFill>
                      <a:prstDash val="solid"/>
                      <a:round/>
                      <a:headEnd type="none" w="med" len="med"/>
                      <a:tailEnd type="none" w="med" len="med"/>
                    </a:lnT>
                    <a:lnB cmpd="sng" algn="ctr" cap="flat" w="47625">
                      <a:solidFill>
                        <a:srgbClr val="F7B4A7"/>
                      </a:solidFill>
                      <a:prstDash val="solid"/>
                      <a:round/>
                      <a:headEnd type="none" w="med" len="med"/>
                      <a:tailEnd type="none" w="med" len="med"/>
                    </a:lnB>
                  </a:tcPr>
                </a:tc>
                <a:tc>
                  <a:txBody>
                    <a:bodyPr anchor="t" rtlCol="false"/>
                    <a:lstStyle/>
                    <a:p>
                      <a:pPr algn="l">
                        <a:lnSpc>
                          <a:spcPts val="3359"/>
                        </a:lnSpc>
                        <a:defRPr/>
                      </a:pPr>
                      <a:endParaRPr lang="en-US" sz="1100"/>
                    </a:p>
                  </a:txBody>
                  <a:tcPr marL="190500" marR="190500" marT="190500" marB="190500" anchor="b">
                    <a:lnL cmpd="sng" algn="ctr" cap="flat" w="47625">
                      <a:solidFill>
                        <a:srgbClr val="F7B4A7"/>
                      </a:solidFill>
                      <a:prstDash val="solid"/>
                      <a:round/>
                      <a:headEnd type="none" w="med" len="med"/>
                      <a:tailEnd type="none" w="med" len="med"/>
                    </a:lnL>
                    <a:lnR cmpd="sng" algn="ctr" cap="flat" w="47625">
                      <a:solidFill>
                        <a:srgbClr val="F7B4A7"/>
                      </a:solidFill>
                      <a:prstDash val="solid"/>
                      <a:round/>
                      <a:headEnd type="none" w="med" len="med"/>
                      <a:tailEnd type="none" w="med" len="med"/>
                    </a:lnR>
                    <a:lnT cmpd="sng" algn="ctr" cap="flat" w="47625">
                      <a:solidFill>
                        <a:srgbClr val="F7B4A7"/>
                      </a:solidFill>
                      <a:prstDash val="solid"/>
                      <a:round/>
                      <a:headEnd type="none" w="med" len="med"/>
                      <a:tailEnd type="none" w="med" len="med"/>
                    </a:lnT>
                    <a:lnB cmpd="sng" algn="ctr" cap="flat" w="47625">
                      <a:solidFill>
                        <a:srgbClr val="F7B4A7"/>
                      </a:solidFill>
                      <a:prstDash val="solid"/>
                      <a:round/>
                      <a:headEnd type="none" w="med" len="med"/>
                      <a:tailEnd type="none" w="med" len="med"/>
                    </a:lnB>
                  </a:tcPr>
                </a:tc>
              </a:tr>
            </a:tbl>
          </a:graphicData>
        </a:graphic>
      </p:graphicFrame>
      <p:pic>
        <p:nvPicPr>
          <p:cNvPr name="Picture 4" id="4"/>
          <p:cNvPicPr>
            <a:picLocks noChangeAspect="true"/>
          </p:cNvPicPr>
          <p:nvPr/>
        </p:nvPicPr>
        <p:blipFill>
          <a:blip r:embed="rId4"/>
          <a:srcRect l="0" t="0" r="0" b="0"/>
          <a:stretch>
            <a:fillRect/>
          </a:stretch>
        </p:blipFill>
        <p:spPr>
          <a:xfrm flipH="false" flipV="false" rot="0">
            <a:off x="12823178" y="7812559"/>
            <a:ext cx="5705300" cy="3280547"/>
          </a:xfrm>
          <a:prstGeom prst="rect">
            <a:avLst/>
          </a:prstGeom>
        </p:spPr>
      </p:pic>
      <p:grpSp>
        <p:nvGrpSpPr>
          <p:cNvPr name="Group 5" id="5"/>
          <p:cNvGrpSpPr/>
          <p:nvPr/>
        </p:nvGrpSpPr>
        <p:grpSpPr>
          <a:xfrm rot="0">
            <a:off x="946160" y="824590"/>
            <a:ext cx="9569415" cy="3724472"/>
            <a:chOff x="0" y="0"/>
            <a:chExt cx="12759220" cy="4965963"/>
          </a:xfrm>
        </p:grpSpPr>
        <p:sp>
          <p:nvSpPr>
            <p:cNvPr name="TextBox 6" id="6"/>
            <p:cNvSpPr txBox="true"/>
            <p:nvPr/>
          </p:nvSpPr>
          <p:spPr>
            <a:xfrm rot="0">
              <a:off x="0" y="85725"/>
              <a:ext cx="12759220" cy="1207135"/>
            </a:xfrm>
            <a:prstGeom prst="rect">
              <a:avLst/>
            </a:prstGeom>
          </p:spPr>
          <p:txBody>
            <a:bodyPr anchor="t" rtlCol="false" tIns="0" lIns="0" bIns="0" rIns="0">
              <a:spAutoFit/>
            </a:bodyPr>
            <a:lstStyle/>
            <a:p>
              <a:pPr>
                <a:lnSpc>
                  <a:spcPts val="6719"/>
                </a:lnSpc>
              </a:pPr>
              <a:r>
                <a:rPr lang="en-US" sz="6399">
                  <a:solidFill>
                    <a:srgbClr val="2B4B82"/>
                  </a:solidFill>
                  <a:latin typeface="Clear Sans Bold"/>
                </a:rPr>
                <a:t>Jenis File</a:t>
              </a:r>
            </a:p>
          </p:txBody>
        </p:sp>
        <p:sp>
          <p:nvSpPr>
            <p:cNvPr name="TextBox 7" id="7"/>
            <p:cNvSpPr txBox="true"/>
            <p:nvPr/>
          </p:nvSpPr>
          <p:spPr>
            <a:xfrm rot="0">
              <a:off x="0" y="1578026"/>
              <a:ext cx="12759220" cy="3387937"/>
            </a:xfrm>
            <a:prstGeom prst="rect">
              <a:avLst/>
            </a:prstGeom>
          </p:spPr>
          <p:txBody>
            <a:bodyPr anchor="t" rtlCol="false" tIns="0" lIns="0" bIns="0" rIns="0">
              <a:spAutoFit/>
            </a:bodyPr>
            <a:lstStyle/>
            <a:p>
              <a:pPr>
                <a:lnSpc>
                  <a:spcPts val="4060"/>
                </a:lnSpc>
              </a:pPr>
              <a:r>
                <a:rPr lang="en-US" sz="2900">
                  <a:solidFill>
                    <a:srgbClr val="2B4B82"/>
                  </a:solidFill>
                  <a:latin typeface="Clear Sans"/>
                </a:rPr>
                <a:t>JENIS FILE MENGACU PADA KEMAMPUAN SISTEM OPERASI UNTUK MEMBEDAKAN BERBAGAI JENIS FILE SEPERTI FILE SUMBER FILE TEKS DAN FILE BINER DLL. BANYAK SISTEM OPERASI MENDUKUNG BANYAK JENIS FILE.</a:t>
              </a:r>
            </a:p>
          </p:txBody>
        </p:sp>
      </p:grpSp>
      <p:sp>
        <p:nvSpPr>
          <p:cNvPr name="TextBox 8" id="8"/>
          <p:cNvSpPr txBox="true"/>
          <p:nvPr/>
        </p:nvSpPr>
        <p:spPr>
          <a:xfrm rot="0">
            <a:off x="946160" y="4785391"/>
            <a:ext cx="9569415" cy="1012190"/>
          </a:xfrm>
          <a:prstGeom prst="rect">
            <a:avLst/>
          </a:prstGeom>
        </p:spPr>
        <p:txBody>
          <a:bodyPr anchor="t" rtlCol="false" tIns="0" lIns="0" bIns="0" rIns="0">
            <a:spAutoFit/>
          </a:bodyPr>
          <a:lstStyle/>
          <a:p>
            <a:pPr algn="just">
              <a:lnSpc>
                <a:spcPts val="4060"/>
              </a:lnSpc>
            </a:pPr>
            <a:r>
              <a:rPr lang="en-US" sz="2900">
                <a:solidFill>
                  <a:srgbClr val="2B4B82"/>
                </a:solidFill>
                <a:latin typeface="Clear Sans"/>
              </a:rPr>
              <a:t>SISTEM OPERASI SEPERTI MS-DOS DAN UNIX MEMILIKI JENIS FILE BERIKUT: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7B4A7"/>
        </a:solidFill>
      </p:bgPr>
    </p:bg>
    <p:spTree>
      <p:nvGrpSpPr>
        <p:cNvPr id="1" name=""/>
        <p:cNvGrpSpPr/>
        <p:nvPr/>
      </p:nvGrpSpPr>
      <p:grpSpPr>
        <a:xfrm>
          <a:off x="0" y="0"/>
          <a:ext cx="0" cy="0"/>
          <a:chOff x="0" y="0"/>
          <a:chExt cx="0" cy="0"/>
        </a:xfrm>
      </p:grpSpPr>
      <p:sp>
        <p:nvSpPr>
          <p:cNvPr name="Freeform 2" id="2"/>
          <p:cNvSpPr/>
          <p:nvPr/>
        </p:nvSpPr>
        <p:spPr>
          <a:xfrm flipH="false" flipV="false" rot="0">
            <a:off x="13057642" y="-1789239"/>
            <a:ext cx="6414740" cy="6631780"/>
          </a:xfrm>
          <a:custGeom>
            <a:avLst/>
            <a:gdLst/>
            <a:ahLst/>
            <a:cxnLst/>
            <a:rect r="r" b="b" t="t" l="l"/>
            <a:pathLst>
              <a:path h="6631780" w="6414740">
                <a:moveTo>
                  <a:pt x="0" y="0"/>
                </a:moveTo>
                <a:lnTo>
                  <a:pt x="6414740" y="0"/>
                </a:lnTo>
                <a:lnTo>
                  <a:pt x="6414740" y="6631780"/>
                </a:lnTo>
                <a:lnTo>
                  <a:pt x="0" y="6631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898946"/>
            <a:ext cx="9569415" cy="883920"/>
          </a:xfrm>
          <a:prstGeom prst="rect">
            <a:avLst/>
          </a:prstGeom>
        </p:spPr>
        <p:txBody>
          <a:bodyPr anchor="t" rtlCol="false" tIns="0" lIns="0" bIns="0" rIns="0">
            <a:spAutoFit/>
          </a:bodyPr>
          <a:lstStyle/>
          <a:p>
            <a:pPr>
              <a:lnSpc>
                <a:spcPts val="6719"/>
              </a:lnSpc>
            </a:pPr>
            <a:r>
              <a:rPr lang="en-US" sz="6399">
                <a:solidFill>
                  <a:srgbClr val="2B4B82"/>
                </a:solidFill>
                <a:latin typeface="Clear Sans Bold"/>
              </a:rPr>
              <a:t>File Biasa</a:t>
            </a:r>
          </a:p>
        </p:txBody>
      </p:sp>
      <p:graphicFrame>
        <p:nvGraphicFramePr>
          <p:cNvPr name="Table 4" id="4"/>
          <p:cNvGraphicFramePr>
            <a:graphicFrameLocks noGrp="true"/>
          </p:cNvGraphicFramePr>
          <p:nvPr/>
        </p:nvGraphicFramePr>
        <p:xfrm>
          <a:off x="761502" y="2945235"/>
          <a:ext cx="12296140" cy="5746779"/>
        </p:xfrm>
        <a:graphic>
          <a:graphicData uri="http://schemas.openxmlformats.org/drawingml/2006/table">
            <a:tbl>
              <a:tblPr/>
              <a:tblGrid>
                <a:gridCol w="8256927"/>
              </a:tblGrid>
              <a:tr h="1889150">
                <a:tc>
                  <a:txBody>
                    <a:bodyPr anchor="t" rtlCol="false"/>
                    <a:lstStyle/>
                    <a:p>
                      <a:pPr algn="l">
                        <a:lnSpc>
                          <a:spcPts val="3919"/>
                        </a:lnSpc>
                        <a:defRPr/>
                      </a:pPr>
                      <a:r>
                        <a:rPr lang="en-US" sz="2799">
                          <a:solidFill>
                            <a:srgbClr val="2B4B82"/>
                          </a:solidFill>
                          <a:latin typeface="Clear Sans Bold"/>
                        </a:rPr>
                        <a:t> a. Ini adalah file yang berisi informasi pengguna.</a:t>
                      </a:r>
                      <a:endParaRPr lang="en-US" sz="1100"/>
                    </a:p>
                    <a:p>
                      <a:pPr>
                        <a:lnSpc>
                          <a:spcPts val="3919"/>
                        </a:lnSpc>
                      </a:pPr>
                    </a:p>
                  </a:txBody>
                  <a:tcPr marL="190500" marR="190500" marT="190500" marB="190500" anchor="b">
                    <a:lnL cmpd="sng" algn="ctr" cap="flat" w="47625">
                      <a:solidFill>
                        <a:srgbClr val="F7B4A7"/>
                      </a:solidFill>
                      <a:prstDash val="solid"/>
                      <a:round/>
                      <a:headEnd type="none" w="med" len="med"/>
                      <a:tailEnd type="none" w="med" len="med"/>
                    </a:lnL>
                    <a:lnR cmpd="sng" algn="ctr" cap="flat" w="47625">
                      <a:solidFill>
                        <a:srgbClr val="F7B4A7"/>
                      </a:solidFill>
                      <a:prstDash val="solid"/>
                      <a:round/>
                      <a:headEnd type="none" w="med" len="med"/>
                      <a:tailEnd type="none" w="med" len="med"/>
                    </a:lnR>
                    <a:lnT cmpd="sng" algn="ctr" cap="flat" w="47625">
                      <a:solidFill>
                        <a:srgbClr val="F7B4A7"/>
                      </a:solidFill>
                      <a:prstDash val="solid"/>
                      <a:round/>
                      <a:headEnd type="none" w="med" len="med"/>
                      <a:tailEnd type="none" w="med" len="med"/>
                    </a:lnT>
                    <a:lnB cmpd="sng" algn="ctr" cap="flat" w="47625">
                      <a:solidFill>
                        <a:srgbClr val="F7B4A7"/>
                      </a:solidFill>
                      <a:prstDash val="solid"/>
                      <a:round/>
                      <a:headEnd type="none" w="med" len="med"/>
                      <a:tailEnd type="none" w="med" len="med"/>
                    </a:lnB>
                  </a:tcPr>
                </a:tc>
              </a:tr>
              <a:tr h="1498317">
                <a:tc>
                  <a:txBody>
                    <a:bodyPr anchor="t" rtlCol="false"/>
                    <a:lstStyle/>
                    <a:p>
                      <a:pPr algn="l">
                        <a:lnSpc>
                          <a:spcPts val="3919"/>
                        </a:lnSpc>
                        <a:defRPr/>
                      </a:pPr>
                      <a:r>
                        <a:rPr lang="en-US" sz="2799">
                          <a:solidFill>
                            <a:srgbClr val="2B4B82"/>
                          </a:solidFill>
                          <a:latin typeface="Clear Sans Bold"/>
                        </a:rPr>
                        <a:t>b. Ini mungkin memiliki teks, database atau program yang dapat dieksekusi.</a:t>
                      </a:r>
                      <a:endParaRPr lang="en-US" sz="1100"/>
                    </a:p>
                  </a:txBody>
                  <a:tcPr marL="190500" marR="190500" marT="190500" marB="190500" anchor="b">
                    <a:lnL cmpd="sng" algn="ctr" cap="flat" w="47625">
                      <a:solidFill>
                        <a:srgbClr val="F7B4A7"/>
                      </a:solidFill>
                      <a:prstDash val="solid"/>
                      <a:round/>
                      <a:headEnd type="none" w="med" len="med"/>
                      <a:tailEnd type="none" w="med" len="med"/>
                    </a:lnL>
                    <a:lnR cmpd="sng" algn="ctr" cap="flat" w="47625">
                      <a:solidFill>
                        <a:srgbClr val="F7B4A7"/>
                      </a:solidFill>
                      <a:prstDash val="solid"/>
                      <a:round/>
                      <a:headEnd type="none" w="med" len="med"/>
                      <a:tailEnd type="none" w="med" len="med"/>
                    </a:lnR>
                    <a:lnT cmpd="sng" algn="ctr" cap="flat" w="47625">
                      <a:solidFill>
                        <a:srgbClr val="F7B4A7"/>
                      </a:solidFill>
                      <a:prstDash val="solid"/>
                      <a:round/>
                      <a:headEnd type="none" w="med" len="med"/>
                      <a:tailEnd type="none" w="med" len="med"/>
                    </a:lnT>
                    <a:lnB cmpd="sng" algn="ctr" cap="flat" w="47625">
                      <a:solidFill>
                        <a:srgbClr val="F7B4A7"/>
                      </a:solidFill>
                      <a:prstDash val="solid"/>
                      <a:round/>
                      <a:headEnd type="none" w="med" len="med"/>
                      <a:tailEnd type="none" w="med" len="med"/>
                    </a:lnB>
                  </a:tcPr>
                </a:tc>
              </a:tr>
              <a:tr h="2359313">
                <a:tc>
                  <a:txBody>
                    <a:bodyPr anchor="t" rtlCol="false"/>
                    <a:lstStyle/>
                    <a:p>
                      <a:pPr algn="l">
                        <a:lnSpc>
                          <a:spcPts val="3919"/>
                        </a:lnSpc>
                        <a:defRPr/>
                      </a:pPr>
                      <a:r>
                        <a:rPr lang="en-US" sz="2799">
                          <a:solidFill>
                            <a:srgbClr val="2B4B82"/>
                          </a:solidFill>
                          <a:latin typeface="Clear Sans Bold"/>
                        </a:rPr>
                        <a:t>c. Pengguna dapat menerapkan berbagai operasi pada file tersebut seperti menambah, memodifikasi, menghapus atau bahkan menghapus seluruh file.</a:t>
                      </a:r>
                      <a:endParaRPr lang="en-US" sz="1100"/>
                    </a:p>
                  </a:txBody>
                  <a:tcPr marL="190500" marR="190500" marT="190500" marB="190500" anchor="b">
                    <a:lnL cmpd="sng" algn="ctr" cap="flat" w="47625">
                      <a:solidFill>
                        <a:srgbClr val="F7B4A7"/>
                      </a:solidFill>
                      <a:prstDash val="solid"/>
                      <a:round/>
                      <a:headEnd type="none" w="med" len="med"/>
                      <a:tailEnd type="none" w="med" len="med"/>
                    </a:lnL>
                    <a:lnR cmpd="sng" algn="ctr" cap="flat" w="47625">
                      <a:solidFill>
                        <a:srgbClr val="F7B4A7"/>
                      </a:solidFill>
                      <a:prstDash val="solid"/>
                      <a:round/>
                      <a:headEnd type="none" w="med" len="med"/>
                      <a:tailEnd type="none" w="med" len="med"/>
                    </a:lnR>
                    <a:lnT cmpd="sng" algn="ctr" cap="flat" w="47625">
                      <a:solidFill>
                        <a:srgbClr val="F7B4A7"/>
                      </a:solidFill>
                      <a:prstDash val="solid"/>
                      <a:round/>
                      <a:headEnd type="none" w="med" len="med"/>
                      <a:tailEnd type="none" w="med" len="med"/>
                    </a:lnT>
                    <a:lnB cmpd="sng" algn="ctr" cap="flat" w="47625">
                      <a:solidFill>
                        <a:srgbClr val="F7B4A7"/>
                      </a:solidFill>
                      <a:prstDash val="solid"/>
                      <a:round/>
                      <a:headEnd type="none" w="med" len="med"/>
                      <a:tailEnd type="none" w="med" len="med"/>
                    </a:lnB>
                  </a:tcPr>
                </a:tc>
              </a:tr>
            </a:tbl>
          </a:graphicData>
        </a:graphic>
      </p:graphicFrame>
      <p:pic>
        <p:nvPicPr>
          <p:cNvPr name="Picture 5" id="5"/>
          <p:cNvPicPr>
            <a:picLocks noChangeAspect="true"/>
          </p:cNvPicPr>
          <p:nvPr/>
        </p:nvPicPr>
        <p:blipFill>
          <a:blip r:embed="rId4"/>
          <a:srcRect l="0" t="0" r="0" b="0"/>
          <a:stretch>
            <a:fillRect/>
          </a:stretch>
        </p:blipFill>
        <p:spPr>
          <a:xfrm flipH="false" flipV="false" rot="0">
            <a:off x="12823178" y="7812559"/>
            <a:ext cx="5705300" cy="3280547"/>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7B4A7"/>
        </a:solidFill>
      </p:bgPr>
    </p:bg>
    <p:spTree>
      <p:nvGrpSpPr>
        <p:cNvPr id="1" name=""/>
        <p:cNvGrpSpPr/>
        <p:nvPr/>
      </p:nvGrpSpPr>
      <p:grpSpPr>
        <a:xfrm>
          <a:off x="0" y="0"/>
          <a:ext cx="0" cy="0"/>
          <a:chOff x="0" y="0"/>
          <a:chExt cx="0" cy="0"/>
        </a:xfrm>
      </p:grpSpPr>
      <p:sp>
        <p:nvSpPr>
          <p:cNvPr name="Freeform 2" id="2"/>
          <p:cNvSpPr/>
          <p:nvPr/>
        </p:nvSpPr>
        <p:spPr>
          <a:xfrm flipH="false" flipV="false" rot="0">
            <a:off x="13057642" y="-1789239"/>
            <a:ext cx="6414740" cy="6631780"/>
          </a:xfrm>
          <a:custGeom>
            <a:avLst/>
            <a:gdLst/>
            <a:ahLst/>
            <a:cxnLst/>
            <a:rect r="r" b="b" t="t" l="l"/>
            <a:pathLst>
              <a:path h="6631780" w="6414740">
                <a:moveTo>
                  <a:pt x="0" y="0"/>
                </a:moveTo>
                <a:lnTo>
                  <a:pt x="6414740" y="0"/>
                </a:lnTo>
                <a:lnTo>
                  <a:pt x="6414740" y="6631780"/>
                </a:lnTo>
                <a:lnTo>
                  <a:pt x="0" y="6631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898946"/>
            <a:ext cx="9569415" cy="883920"/>
          </a:xfrm>
          <a:prstGeom prst="rect">
            <a:avLst/>
          </a:prstGeom>
        </p:spPr>
        <p:txBody>
          <a:bodyPr anchor="t" rtlCol="false" tIns="0" lIns="0" bIns="0" rIns="0">
            <a:spAutoFit/>
          </a:bodyPr>
          <a:lstStyle/>
          <a:p>
            <a:pPr>
              <a:lnSpc>
                <a:spcPts val="6719"/>
              </a:lnSpc>
            </a:pPr>
            <a:r>
              <a:rPr lang="en-US" sz="6399">
                <a:solidFill>
                  <a:srgbClr val="2B4B82"/>
                </a:solidFill>
                <a:latin typeface="Clear Sans Bold"/>
              </a:rPr>
              <a:t>File Direktori</a:t>
            </a:r>
          </a:p>
        </p:txBody>
      </p:sp>
      <p:graphicFrame>
        <p:nvGraphicFramePr>
          <p:cNvPr name="Table 4" id="4"/>
          <p:cNvGraphicFramePr>
            <a:graphicFrameLocks noGrp="true"/>
          </p:cNvGraphicFramePr>
          <p:nvPr/>
        </p:nvGraphicFramePr>
        <p:xfrm>
          <a:off x="761502" y="4433661"/>
          <a:ext cx="12296140" cy="5853339"/>
        </p:xfrm>
        <a:graphic>
          <a:graphicData uri="http://schemas.openxmlformats.org/drawingml/2006/table">
            <a:tbl>
              <a:tblPr/>
              <a:tblGrid>
                <a:gridCol w="8256927"/>
              </a:tblGrid>
              <a:tr h="1997452">
                <a:tc>
                  <a:txBody>
                    <a:bodyPr anchor="t" rtlCol="false"/>
                    <a:lstStyle/>
                    <a:p>
                      <a:pPr algn="l">
                        <a:lnSpc>
                          <a:spcPts val="3919"/>
                        </a:lnSpc>
                        <a:defRPr/>
                      </a:pPr>
                      <a:r>
                        <a:rPr lang="en-US" sz="2799">
                          <a:solidFill>
                            <a:srgbClr val="2B4B82"/>
                          </a:solidFill>
                          <a:latin typeface="Clear Sans Bold"/>
                        </a:rPr>
                        <a:t> File-file ini berisi daftar nama file dan informasi lain yang terkait dengan file-file ini.</a:t>
                      </a:r>
                      <a:endParaRPr lang="en-US" sz="1100"/>
                    </a:p>
                    <a:p>
                      <a:pPr>
                        <a:lnSpc>
                          <a:spcPts val="3919"/>
                        </a:lnSpc>
                      </a:pPr>
                    </a:p>
                  </a:txBody>
                  <a:tcPr marL="190500" marR="190500" marT="190500" marB="190500" anchor="b">
                    <a:lnL cmpd="sng" algn="ctr" cap="flat" w="47625">
                      <a:solidFill>
                        <a:srgbClr val="F7B4A7"/>
                      </a:solidFill>
                      <a:prstDash val="solid"/>
                      <a:round/>
                      <a:headEnd type="none" w="med" len="med"/>
                      <a:tailEnd type="none" w="med" len="med"/>
                    </a:lnL>
                    <a:lnR cmpd="sng" algn="ctr" cap="flat" w="47625">
                      <a:solidFill>
                        <a:srgbClr val="F7B4A7"/>
                      </a:solidFill>
                      <a:prstDash val="solid"/>
                      <a:round/>
                      <a:headEnd type="none" w="med" len="med"/>
                      <a:tailEnd type="none" w="med" len="med"/>
                    </a:lnR>
                    <a:lnT cmpd="sng" algn="ctr" cap="flat" w="47625">
                      <a:solidFill>
                        <a:srgbClr val="F7B4A7"/>
                      </a:solidFill>
                      <a:prstDash val="solid"/>
                      <a:round/>
                      <a:headEnd type="none" w="med" len="med"/>
                      <a:tailEnd type="none" w="med" len="med"/>
                    </a:lnT>
                    <a:lnB cmpd="sng" algn="ctr" cap="flat" w="47625">
                      <a:solidFill>
                        <a:srgbClr val="F7B4A7"/>
                      </a:solidFill>
                      <a:prstDash val="solid"/>
                      <a:round/>
                      <a:headEnd type="none" w="med" len="med"/>
                      <a:tailEnd type="none" w="med" len="med"/>
                    </a:lnB>
                  </a:tcPr>
                </a:tc>
              </a:tr>
              <a:tr h="1496933">
                <a:tc>
                  <a:txBody>
                    <a:bodyPr anchor="t" rtlCol="false"/>
                    <a:lstStyle/>
                    <a:p>
                      <a:pPr algn="l">
                        <a:lnSpc>
                          <a:spcPts val="3919"/>
                        </a:lnSpc>
                        <a:defRPr/>
                      </a:pPr>
                      <a:endParaRPr lang="en-US" sz="1100"/>
                    </a:p>
                  </a:txBody>
                  <a:tcPr marL="190500" marR="190500" marT="190500" marB="190500" anchor="b">
                    <a:lnL cmpd="sng" algn="ctr" cap="flat" w="47625">
                      <a:solidFill>
                        <a:srgbClr val="F7B4A7"/>
                      </a:solidFill>
                      <a:prstDash val="solid"/>
                      <a:round/>
                      <a:headEnd type="none" w="med" len="med"/>
                      <a:tailEnd type="none" w="med" len="med"/>
                    </a:lnL>
                    <a:lnR cmpd="sng" algn="ctr" cap="flat" w="47625">
                      <a:solidFill>
                        <a:srgbClr val="F7B4A7"/>
                      </a:solidFill>
                      <a:prstDash val="solid"/>
                      <a:round/>
                      <a:headEnd type="none" w="med" len="med"/>
                      <a:tailEnd type="none" w="med" len="med"/>
                    </a:lnR>
                    <a:lnT cmpd="sng" algn="ctr" cap="flat" w="47625">
                      <a:solidFill>
                        <a:srgbClr val="F7B4A7"/>
                      </a:solidFill>
                      <a:prstDash val="solid"/>
                      <a:round/>
                      <a:headEnd type="none" w="med" len="med"/>
                      <a:tailEnd type="none" w="med" len="med"/>
                    </a:lnT>
                    <a:lnB cmpd="sng" algn="ctr" cap="flat" w="47625">
                      <a:solidFill>
                        <a:srgbClr val="F7B4A7"/>
                      </a:solidFill>
                      <a:prstDash val="solid"/>
                      <a:round/>
                      <a:headEnd type="none" w="med" len="med"/>
                      <a:tailEnd type="none" w="med" len="med"/>
                    </a:lnB>
                  </a:tcPr>
                </a:tc>
              </a:tr>
              <a:tr h="2358954">
                <a:tc>
                  <a:txBody>
                    <a:bodyPr anchor="t" rtlCol="false"/>
                    <a:lstStyle/>
                    <a:p>
                      <a:pPr algn="l">
                        <a:lnSpc>
                          <a:spcPts val="3919"/>
                        </a:lnSpc>
                        <a:defRPr/>
                      </a:pPr>
                      <a:endParaRPr lang="en-US" sz="1100"/>
                    </a:p>
                  </a:txBody>
                  <a:tcPr marL="190500" marR="190500" marT="190500" marB="190500" anchor="b">
                    <a:lnL cmpd="sng" algn="ctr" cap="flat" w="47625">
                      <a:solidFill>
                        <a:srgbClr val="F7B4A7"/>
                      </a:solidFill>
                      <a:prstDash val="solid"/>
                      <a:round/>
                      <a:headEnd type="none" w="med" len="med"/>
                      <a:tailEnd type="none" w="med" len="med"/>
                    </a:lnL>
                    <a:lnR cmpd="sng" algn="ctr" cap="flat" w="47625">
                      <a:solidFill>
                        <a:srgbClr val="F7B4A7"/>
                      </a:solidFill>
                      <a:prstDash val="solid"/>
                      <a:round/>
                      <a:headEnd type="none" w="med" len="med"/>
                      <a:tailEnd type="none" w="med" len="med"/>
                    </a:lnR>
                    <a:lnT cmpd="sng" algn="ctr" cap="flat" w="47625">
                      <a:solidFill>
                        <a:srgbClr val="F7B4A7"/>
                      </a:solidFill>
                      <a:prstDash val="solid"/>
                      <a:round/>
                      <a:headEnd type="none" w="med" len="med"/>
                      <a:tailEnd type="none" w="med" len="med"/>
                    </a:lnT>
                    <a:lnB cmpd="sng" algn="ctr" cap="flat" w="47625">
                      <a:solidFill>
                        <a:srgbClr val="F7B4A7"/>
                      </a:solidFill>
                      <a:prstDash val="solid"/>
                      <a:round/>
                      <a:headEnd type="none" w="med" len="med"/>
                      <a:tailEnd type="none" w="med" len="med"/>
                    </a:lnB>
                  </a:tcPr>
                </a:tc>
              </a:tr>
            </a:tbl>
          </a:graphicData>
        </a:graphic>
      </p:graphicFrame>
      <p:pic>
        <p:nvPicPr>
          <p:cNvPr name="Picture 5" id="5"/>
          <p:cNvPicPr>
            <a:picLocks noChangeAspect="true"/>
          </p:cNvPicPr>
          <p:nvPr/>
        </p:nvPicPr>
        <p:blipFill>
          <a:blip r:embed="rId4"/>
          <a:srcRect l="0" t="0" r="0" b="0"/>
          <a:stretch>
            <a:fillRect/>
          </a:stretch>
        </p:blipFill>
        <p:spPr>
          <a:xfrm flipH="false" flipV="false" rot="0">
            <a:off x="12823178" y="7812559"/>
            <a:ext cx="5705300" cy="3280547"/>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7B4A7"/>
        </a:solidFill>
      </p:bgPr>
    </p:bg>
    <p:spTree>
      <p:nvGrpSpPr>
        <p:cNvPr id="1" name=""/>
        <p:cNvGrpSpPr/>
        <p:nvPr/>
      </p:nvGrpSpPr>
      <p:grpSpPr>
        <a:xfrm>
          <a:off x="0" y="0"/>
          <a:ext cx="0" cy="0"/>
          <a:chOff x="0" y="0"/>
          <a:chExt cx="0" cy="0"/>
        </a:xfrm>
      </p:grpSpPr>
      <p:sp>
        <p:nvSpPr>
          <p:cNvPr name="Freeform 2" id="2"/>
          <p:cNvSpPr/>
          <p:nvPr/>
        </p:nvSpPr>
        <p:spPr>
          <a:xfrm flipH="false" flipV="false" rot="0">
            <a:off x="13057642" y="-1789239"/>
            <a:ext cx="6414740" cy="6631780"/>
          </a:xfrm>
          <a:custGeom>
            <a:avLst/>
            <a:gdLst/>
            <a:ahLst/>
            <a:cxnLst/>
            <a:rect r="r" b="b" t="t" l="l"/>
            <a:pathLst>
              <a:path h="6631780" w="6414740">
                <a:moveTo>
                  <a:pt x="0" y="0"/>
                </a:moveTo>
                <a:lnTo>
                  <a:pt x="6414740" y="0"/>
                </a:lnTo>
                <a:lnTo>
                  <a:pt x="6414740" y="6631780"/>
                </a:lnTo>
                <a:lnTo>
                  <a:pt x="0" y="6631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898946"/>
            <a:ext cx="9569415" cy="883920"/>
          </a:xfrm>
          <a:prstGeom prst="rect">
            <a:avLst/>
          </a:prstGeom>
        </p:spPr>
        <p:txBody>
          <a:bodyPr anchor="t" rtlCol="false" tIns="0" lIns="0" bIns="0" rIns="0">
            <a:spAutoFit/>
          </a:bodyPr>
          <a:lstStyle/>
          <a:p>
            <a:pPr>
              <a:lnSpc>
                <a:spcPts val="6719"/>
              </a:lnSpc>
            </a:pPr>
            <a:r>
              <a:rPr lang="en-US" sz="6399">
                <a:solidFill>
                  <a:srgbClr val="2B4B82"/>
                </a:solidFill>
                <a:latin typeface="Clear Sans Bold"/>
              </a:rPr>
              <a:t>File Khusus</a:t>
            </a:r>
          </a:p>
        </p:txBody>
      </p:sp>
      <p:graphicFrame>
        <p:nvGraphicFramePr>
          <p:cNvPr name="Table 4" id="4"/>
          <p:cNvGraphicFramePr>
            <a:graphicFrameLocks noGrp="true"/>
          </p:cNvGraphicFramePr>
          <p:nvPr/>
        </p:nvGraphicFramePr>
        <p:xfrm>
          <a:off x="761502" y="2946381"/>
          <a:ext cx="12296140" cy="5495925"/>
        </p:xfrm>
        <a:graphic>
          <a:graphicData uri="http://schemas.openxmlformats.org/drawingml/2006/table">
            <a:tbl>
              <a:tblPr/>
              <a:tblGrid>
                <a:gridCol w="8256927"/>
              </a:tblGrid>
              <a:tr h="1498889">
                <a:tc>
                  <a:txBody>
                    <a:bodyPr anchor="t" rtlCol="false"/>
                    <a:lstStyle/>
                    <a:p>
                      <a:pPr algn="l">
                        <a:lnSpc>
                          <a:spcPts val="3919"/>
                        </a:lnSpc>
                        <a:defRPr/>
                      </a:pPr>
                      <a:r>
                        <a:rPr lang="en-US" sz="2799">
                          <a:solidFill>
                            <a:srgbClr val="2B4B82"/>
                          </a:solidFill>
                          <a:latin typeface="Clear Sans Bold"/>
                        </a:rPr>
                        <a:t>a. File-file ini juga dikenal sebagai file perangkat.</a:t>
                      </a:r>
                      <a:endParaRPr lang="en-US" sz="1100"/>
                    </a:p>
                    <a:p>
                      <a:pPr>
                        <a:lnSpc>
                          <a:spcPts val="3919"/>
                        </a:lnSpc>
                      </a:pPr>
                    </a:p>
                  </a:txBody>
                  <a:tcPr marL="190500" marR="190500" marT="190500" marB="190500" anchor="b">
                    <a:lnL cmpd="sng" algn="ctr" cap="flat" w="47625">
                      <a:solidFill>
                        <a:srgbClr val="F7B4A7"/>
                      </a:solidFill>
                      <a:prstDash val="solid"/>
                      <a:round/>
                      <a:headEnd type="none" w="med" len="med"/>
                      <a:tailEnd type="none" w="med" len="med"/>
                    </a:lnL>
                    <a:lnR cmpd="sng" algn="ctr" cap="flat" w="47625">
                      <a:solidFill>
                        <a:srgbClr val="F7B4A7"/>
                      </a:solidFill>
                      <a:prstDash val="solid"/>
                      <a:round/>
                      <a:headEnd type="none" w="med" len="med"/>
                      <a:tailEnd type="none" w="med" len="med"/>
                    </a:lnR>
                    <a:lnT cmpd="sng" algn="ctr" cap="flat" w="47625">
                      <a:solidFill>
                        <a:srgbClr val="F7B4A7"/>
                      </a:solidFill>
                      <a:prstDash val="solid"/>
                      <a:round/>
                      <a:headEnd type="none" w="med" len="med"/>
                      <a:tailEnd type="none" w="med" len="med"/>
                    </a:lnT>
                    <a:lnB cmpd="sng" algn="ctr" cap="flat" w="47625">
                      <a:solidFill>
                        <a:srgbClr val="F7B4A7"/>
                      </a:solidFill>
                      <a:prstDash val="solid"/>
                      <a:round/>
                      <a:headEnd type="none" w="med" len="med"/>
                      <a:tailEnd type="none" w="med" len="med"/>
                    </a:lnB>
                  </a:tcPr>
                </a:tc>
              </a:tr>
              <a:tr h="1998518">
                <a:tc>
                  <a:txBody>
                    <a:bodyPr anchor="t" rtlCol="false"/>
                    <a:lstStyle/>
                    <a:p>
                      <a:pPr algn="l">
                        <a:lnSpc>
                          <a:spcPts val="3919"/>
                        </a:lnSpc>
                        <a:defRPr/>
                      </a:pPr>
                      <a:r>
                        <a:rPr lang="en-US" sz="2799">
                          <a:solidFill>
                            <a:srgbClr val="2B4B82"/>
                          </a:solidFill>
                          <a:latin typeface="Clear Sans Bold"/>
                        </a:rPr>
                        <a:t>b. File-file ini mewakili perangkat fisik seperti disk, terminal, printer, jaringan, tape drive dll.</a:t>
                      </a:r>
                      <a:endParaRPr lang="en-US" sz="1100"/>
                    </a:p>
                    <a:p>
                      <a:pPr>
                        <a:lnSpc>
                          <a:spcPts val="3919"/>
                        </a:lnSpc>
                      </a:pPr>
                    </a:p>
                  </a:txBody>
                  <a:tcPr marL="190500" marR="190500" marT="190500" marB="190500" anchor="b">
                    <a:lnL cmpd="sng" algn="ctr" cap="flat" w="47625">
                      <a:solidFill>
                        <a:srgbClr val="F7B4A7"/>
                      </a:solidFill>
                      <a:prstDash val="solid"/>
                      <a:round/>
                      <a:headEnd type="none" w="med" len="med"/>
                      <a:tailEnd type="none" w="med" len="med"/>
                    </a:lnL>
                    <a:lnR cmpd="sng" algn="ctr" cap="flat" w="47625">
                      <a:solidFill>
                        <a:srgbClr val="F7B4A7"/>
                      </a:solidFill>
                      <a:prstDash val="solid"/>
                      <a:round/>
                      <a:headEnd type="none" w="med" len="med"/>
                      <a:tailEnd type="none" w="med" len="med"/>
                    </a:lnR>
                    <a:lnT cmpd="sng" algn="ctr" cap="flat" w="47625">
                      <a:solidFill>
                        <a:srgbClr val="F7B4A7"/>
                      </a:solidFill>
                      <a:prstDash val="solid"/>
                      <a:round/>
                      <a:headEnd type="none" w="med" len="med"/>
                      <a:tailEnd type="none" w="med" len="med"/>
                    </a:lnT>
                    <a:lnB cmpd="sng" algn="ctr" cap="flat" w="47625">
                      <a:solidFill>
                        <a:srgbClr val="F7B4A7"/>
                      </a:solidFill>
                      <a:prstDash val="solid"/>
                      <a:round/>
                      <a:headEnd type="none" w="med" len="med"/>
                      <a:tailEnd type="none" w="med" len="med"/>
                    </a:lnB>
                  </a:tcPr>
                </a:tc>
              </a:tr>
              <a:tr h="1998518">
                <a:tc>
                  <a:txBody>
                    <a:bodyPr anchor="t" rtlCol="false"/>
                    <a:lstStyle/>
                    <a:p>
                      <a:pPr algn="l">
                        <a:lnSpc>
                          <a:spcPts val="3919"/>
                        </a:lnSpc>
                        <a:defRPr/>
                      </a:pPr>
                      <a:r>
                        <a:rPr lang="en-US" sz="2799">
                          <a:solidFill>
                            <a:srgbClr val="2B4B82"/>
                          </a:solidFill>
                          <a:latin typeface="Clear Sans Bold"/>
                        </a:rPr>
                        <a:t>c. Pengguna dapat menerapkan berbagai operasi pada file tersebut seperti menambah, memodifikasi, menghapus atau bahkan menghapus seluruh file.</a:t>
                      </a:r>
                      <a:endParaRPr lang="en-US" sz="1100"/>
                    </a:p>
                  </a:txBody>
                  <a:tcPr marL="190500" marR="190500" marT="190500" marB="190500" anchor="b">
                    <a:lnL cmpd="sng" algn="ctr" cap="flat" w="47625">
                      <a:solidFill>
                        <a:srgbClr val="F7B4A7"/>
                      </a:solidFill>
                      <a:prstDash val="solid"/>
                      <a:round/>
                      <a:headEnd type="none" w="med" len="med"/>
                      <a:tailEnd type="none" w="med" len="med"/>
                    </a:lnL>
                    <a:lnR cmpd="sng" algn="ctr" cap="flat" w="47625">
                      <a:solidFill>
                        <a:srgbClr val="F7B4A7"/>
                      </a:solidFill>
                      <a:prstDash val="solid"/>
                      <a:round/>
                      <a:headEnd type="none" w="med" len="med"/>
                      <a:tailEnd type="none" w="med" len="med"/>
                    </a:lnR>
                    <a:lnT cmpd="sng" algn="ctr" cap="flat" w="47625">
                      <a:solidFill>
                        <a:srgbClr val="F7B4A7"/>
                      </a:solidFill>
                      <a:prstDash val="solid"/>
                      <a:round/>
                      <a:headEnd type="none" w="med" len="med"/>
                      <a:tailEnd type="none" w="med" len="med"/>
                    </a:lnT>
                    <a:lnB cmpd="sng" algn="ctr" cap="flat" w="47625">
                      <a:solidFill>
                        <a:srgbClr val="F7B4A7"/>
                      </a:solidFill>
                      <a:prstDash val="solid"/>
                      <a:round/>
                      <a:headEnd type="none" w="med" len="med"/>
                      <a:tailEnd type="none" w="med" len="med"/>
                    </a:lnB>
                  </a:tcPr>
                </a:tc>
              </a:tr>
            </a:tbl>
          </a:graphicData>
        </a:graphic>
      </p:graphicFrame>
      <p:pic>
        <p:nvPicPr>
          <p:cNvPr name="Picture 5" id="5"/>
          <p:cNvPicPr>
            <a:picLocks noChangeAspect="true"/>
          </p:cNvPicPr>
          <p:nvPr/>
        </p:nvPicPr>
        <p:blipFill>
          <a:blip r:embed="rId4"/>
          <a:srcRect l="0" t="0" r="0" b="0"/>
          <a:stretch>
            <a:fillRect/>
          </a:stretch>
        </p:blipFill>
        <p:spPr>
          <a:xfrm flipH="false" flipV="false" rot="0">
            <a:off x="12823178" y="7812559"/>
            <a:ext cx="5705300" cy="3280547"/>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7B4A7"/>
        </a:solidFill>
      </p:bgPr>
    </p:bg>
    <p:spTree>
      <p:nvGrpSpPr>
        <p:cNvPr id="1" name=""/>
        <p:cNvGrpSpPr/>
        <p:nvPr/>
      </p:nvGrpSpPr>
      <p:grpSpPr>
        <a:xfrm>
          <a:off x="0" y="0"/>
          <a:ext cx="0" cy="0"/>
          <a:chOff x="0" y="0"/>
          <a:chExt cx="0" cy="0"/>
        </a:xfrm>
      </p:grpSpPr>
      <p:sp>
        <p:nvSpPr>
          <p:cNvPr name="Freeform 2" id="2"/>
          <p:cNvSpPr/>
          <p:nvPr/>
        </p:nvSpPr>
        <p:spPr>
          <a:xfrm flipH="false" flipV="false" rot="0">
            <a:off x="13057642" y="-1789239"/>
            <a:ext cx="6414740" cy="6631780"/>
          </a:xfrm>
          <a:custGeom>
            <a:avLst/>
            <a:gdLst/>
            <a:ahLst/>
            <a:cxnLst/>
            <a:rect r="r" b="b" t="t" l="l"/>
            <a:pathLst>
              <a:path h="6631780" w="6414740">
                <a:moveTo>
                  <a:pt x="0" y="0"/>
                </a:moveTo>
                <a:lnTo>
                  <a:pt x="6414740" y="0"/>
                </a:lnTo>
                <a:lnTo>
                  <a:pt x="6414740" y="6631780"/>
                </a:lnTo>
                <a:lnTo>
                  <a:pt x="0" y="6631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898946"/>
            <a:ext cx="9569415" cy="883920"/>
          </a:xfrm>
          <a:prstGeom prst="rect">
            <a:avLst/>
          </a:prstGeom>
        </p:spPr>
        <p:txBody>
          <a:bodyPr anchor="t" rtlCol="false" tIns="0" lIns="0" bIns="0" rIns="0">
            <a:spAutoFit/>
          </a:bodyPr>
          <a:lstStyle/>
          <a:p>
            <a:pPr>
              <a:lnSpc>
                <a:spcPts val="6719"/>
              </a:lnSpc>
            </a:pPr>
            <a:r>
              <a:rPr lang="en-US" sz="6399">
                <a:solidFill>
                  <a:srgbClr val="2B4B82"/>
                </a:solidFill>
                <a:latin typeface="Clear Sans Bold"/>
              </a:rPr>
              <a:t>Jenis File Khusus</a:t>
            </a:r>
          </a:p>
        </p:txBody>
      </p:sp>
      <p:graphicFrame>
        <p:nvGraphicFramePr>
          <p:cNvPr name="Table 4" id="4"/>
          <p:cNvGraphicFramePr>
            <a:graphicFrameLocks noGrp="true"/>
          </p:cNvGraphicFramePr>
          <p:nvPr/>
        </p:nvGraphicFramePr>
        <p:xfrm>
          <a:off x="761502" y="2946381"/>
          <a:ext cx="12296140" cy="5495925"/>
        </p:xfrm>
        <a:graphic>
          <a:graphicData uri="http://schemas.openxmlformats.org/drawingml/2006/table">
            <a:tbl>
              <a:tblPr/>
              <a:tblGrid>
                <a:gridCol w="8256927"/>
              </a:tblGrid>
              <a:tr h="999259">
                <a:tc>
                  <a:txBody>
                    <a:bodyPr anchor="t" rtlCol="false"/>
                    <a:lstStyle/>
                    <a:p>
                      <a:pPr algn="l">
                        <a:lnSpc>
                          <a:spcPts val="3919"/>
                        </a:lnSpc>
                        <a:defRPr/>
                      </a:pPr>
                      <a:r>
                        <a:rPr lang="en-US" sz="2799">
                          <a:solidFill>
                            <a:srgbClr val="2B4B82"/>
                          </a:solidFill>
                          <a:latin typeface="Clear Sans Bold"/>
                        </a:rPr>
                        <a:t>File-file ini terdiri dari dua jenis, yaitu:</a:t>
                      </a:r>
                      <a:endParaRPr lang="en-US" sz="1100"/>
                    </a:p>
                  </a:txBody>
                  <a:tcPr marL="190500" marR="190500" marT="190500" marB="190500" anchor="b">
                    <a:lnL cmpd="sng" algn="ctr" cap="flat" w="47625">
                      <a:solidFill>
                        <a:srgbClr val="F7B4A7"/>
                      </a:solidFill>
                      <a:prstDash val="solid"/>
                      <a:round/>
                      <a:headEnd type="none" w="med" len="med"/>
                      <a:tailEnd type="none" w="med" len="med"/>
                    </a:lnL>
                    <a:lnR cmpd="sng" algn="ctr" cap="flat" w="47625">
                      <a:solidFill>
                        <a:srgbClr val="F7B4A7"/>
                      </a:solidFill>
                      <a:prstDash val="solid"/>
                      <a:round/>
                      <a:headEnd type="none" w="med" len="med"/>
                      <a:tailEnd type="none" w="med" len="med"/>
                    </a:lnR>
                    <a:lnT cmpd="sng" algn="ctr" cap="flat" w="47625">
                      <a:solidFill>
                        <a:srgbClr val="F7B4A7"/>
                      </a:solidFill>
                      <a:prstDash val="solid"/>
                      <a:round/>
                      <a:headEnd type="none" w="med" len="med"/>
                      <a:tailEnd type="none" w="med" len="med"/>
                    </a:lnT>
                    <a:lnB cmpd="sng" algn="ctr" cap="flat" w="47625">
                      <a:solidFill>
                        <a:srgbClr val="F7B4A7"/>
                      </a:solidFill>
                      <a:prstDash val="solid"/>
                      <a:round/>
                      <a:headEnd type="none" w="med" len="med"/>
                      <a:tailEnd type="none" w="med" len="med"/>
                    </a:lnB>
                  </a:tcPr>
                </a:tc>
              </a:tr>
              <a:tr h="2498148">
                <a:tc>
                  <a:txBody>
                    <a:bodyPr anchor="t" rtlCol="false"/>
                    <a:lstStyle/>
                    <a:p>
                      <a:pPr algn="l">
                        <a:lnSpc>
                          <a:spcPts val="3919"/>
                        </a:lnSpc>
                        <a:defRPr/>
                      </a:pPr>
                      <a:r>
                        <a:rPr lang="en-US" sz="2799">
                          <a:solidFill>
                            <a:srgbClr val="2B4B82"/>
                          </a:solidFill>
                          <a:latin typeface="Clear Sans Bold"/>
                        </a:rPr>
                        <a:t>a. File khusus karakter - data ditangani oleh karakter seperti dalam kasus terminal atau printer.</a:t>
                      </a:r>
                      <a:endParaRPr lang="en-US" sz="1100"/>
                    </a:p>
                    <a:p>
                      <a:pPr>
                        <a:lnSpc>
                          <a:spcPts val="3919"/>
                        </a:lnSpc>
                      </a:pPr>
                    </a:p>
                  </a:txBody>
                  <a:tcPr marL="190500" marR="190500" marT="190500" marB="190500" anchor="b">
                    <a:lnL cmpd="sng" algn="ctr" cap="flat" w="47625">
                      <a:solidFill>
                        <a:srgbClr val="F7B4A7"/>
                      </a:solidFill>
                      <a:prstDash val="solid"/>
                      <a:round/>
                      <a:headEnd type="none" w="med" len="med"/>
                      <a:tailEnd type="none" w="med" len="med"/>
                    </a:lnL>
                    <a:lnR cmpd="sng" algn="ctr" cap="flat" w="47625">
                      <a:solidFill>
                        <a:srgbClr val="F7B4A7"/>
                      </a:solidFill>
                      <a:prstDash val="solid"/>
                      <a:round/>
                      <a:headEnd type="none" w="med" len="med"/>
                      <a:tailEnd type="none" w="med" len="med"/>
                    </a:lnR>
                    <a:lnT cmpd="sng" algn="ctr" cap="flat" w="47625">
                      <a:solidFill>
                        <a:srgbClr val="F7B4A7"/>
                      </a:solidFill>
                      <a:prstDash val="solid"/>
                      <a:round/>
                      <a:headEnd type="none" w="med" len="med"/>
                      <a:tailEnd type="none" w="med" len="med"/>
                    </a:lnT>
                    <a:lnB cmpd="sng" algn="ctr" cap="flat" w="47625">
                      <a:solidFill>
                        <a:srgbClr val="F7B4A7"/>
                      </a:solidFill>
                      <a:prstDash val="solid"/>
                      <a:round/>
                      <a:headEnd type="none" w="med" len="med"/>
                      <a:tailEnd type="none" w="med" len="med"/>
                    </a:lnB>
                  </a:tcPr>
                </a:tc>
              </a:tr>
              <a:tr h="1998518">
                <a:tc>
                  <a:txBody>
                    <a:bodyPr anchor="t" rtlCol="false"/>
                    <a:lstStyle/>
                    <a:p>
                      <a:pPr algn="l">
                        <a:lnSpc>
                          <a:spcPts val="3919"/>
                        </a:lnSpc>
                        <a:defRPr/>
                      </a:pPr>
                      <a:r>
                        <a:rPr lang="en-US" sz="2799">
                          <a:solidFill>
                            <a:srgbClr val="2B4B82"/>
                          </a:solidFill>
                          <a:latin typeface="Clear Sans Bold"/>
                        </a:rPr>
                        <a:t>b. Blokir file khusus - data ditangani dalam blok seperti halnya disk dan kaset</a:t>
                      </a:r>
                      <a:endParaRPr lang="en-US" sz="1100"/>
                    </a:p>
                    <a:p>
                      <a:pPr>
                        <a:lnSpc>
                          <a:spcPts val="3919"/>
                        </a:lnSpc>
                      </a:pPr>
                    </a:p>
                  </a:txBody>
                  <a:tcPr marL="190500" marR="190500" marT="190500" marB="190500" anchor="b">
                    <a:lnL cmpd="sng" algn="ctr" cap="flat" w="47625">
                      <a:solidFill>
                        <a:srgbClr val="F7B4A7"/>
                      </a:solidFill>
                      <a:prstDash val="solid"/>
                      <a:round/>
                      <a:headEnd type="none" w="med" len="med"/>
                      <a:tailEnd type="none" w="med" len="med"/>
                    </a:lnL>
                    <a:lnR cmpd="sng" algn="ctr" cap="flat" w="47625">
                      <a:solidFill>
                        <a:srgbClr val="F7B4A7"/>
                      </a:solidFill>
                      <a:prstDash val="solid"/>
                      <a:round/>
                      <a:headEnd type="none" w="med" len="med"/>
                      <a:tailEnd type="none" w="med" len="med"/>
                    </a:lnR>
                    <a:lnT cmpd="sng" algn="ctr" cap="flat" w="47625">
                      <a:solidFill>
                        <a:srgbClr val="F7B4A7"/>
                      </a:solidFill>
                      <a:prstDash val="solid"/>
                      <a:round/>
                      <a:headEnd type="none" w="med" len="med"/>
                      <a:tailEnd type="none" w="med" len="med"/>
                    </a:lnT>
                    <a:lnB cmpd="sng" algn="ctr" cap="flat" w="47625">
                      <a:solidFill>
                        <a:srgbClr val="F7B4A7"/>
                      </a:solidFill>
                      <a:prstDash val="solid"/>
                      <a:round/>
                      <a:headEnd type="none" w="med" len="med"/>
                      <a:tailEnd type="none" w="med" len="med"/>
                    </a:lnB>
                  </a:tcPr>
                </a:tc>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DAF3kw5gKZA</dc:identifier>
  <dcterms:modified xsi:type="dcterms:W3CDTF">2011-08-01T06:04:30Z</dcterms:modified>
  <cp:revision>1</cp:revision>
  <dc:title>Technology in Education Technology Presentation in Blue Peach Illustrative Style</dc:title>
</cp:coreProperties>
</file>